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40"/>
  </p:notesMasterIdLst>
  <p:handoutMasterIdLst>
    <p:handoutMasterId r:id="rId41"/>
  </p:handoutMasterIdLst>
  <p:sldIdLst>
    <p:sldId id="420" r:id="rId2"/>
    <p:sldId id="467" r:id="rId3"/>
    <p:sldId id="461" r:id="rId4"/>
    <p:sldId id="462" r:id="rId5"/>
    <p:sldId id="463" r:id="rId6"/>
    <p:sldId id="407" r:id="rId7"/>
    <p:sldId id="468" r:id="rId8"/>
    <p:sldId id="469" r:id="rId9"/>
    <p:sldId id="465" r:id="rId10"/>
    <p:sldId id="464" r:id="rId11"/>
    <p:sldId id="466" r:id="rId12"/>
    <p:sldId id="471" r:id="rId13"/>
    <p:sldId id="470" r:id="rId14"/>
    <p:sldId id="473" r:id="rId15"/>
    <p:sldId id="475" r:id="rId16"/>
    <p:sldId id="474" r:id="rId17"/>
    <p:sldId id="472" r:id="rId18"/>
    <p:sldId id="476" r:id="rId19"/>
    <p:sldId id="478" r:id="rId20"/>
    <p:sldId id="447" r:id="rId21"/>
    <p:sldId id="444" r:id="rId22"/>
    <p:sldId id="484" r:id="rId23"/>
    <p:sldId id="445" r:id="rId24"/>
    <p:sldId id="446" r:id="rId25"/>
    <p:sldId id="485" r:id="rId26"/>
    <p:sldId id="486" r:id="rId27"/>
    <p:sldId id="487" r:id="rId28"/>
    <p:sldId id="488" r:id="rId29"/>
    <p:sldId id="489" r:id="rId30"/>
    <p:sldId id="490" r:id="rId31"/>
    <p:sldId id="491" r:id="rId32"/>
    <p:sldId id="493" r:id="rId33"/>
    <p:sldId id="482" r:id="rId34"/>
    <p:sldId id="483" r:id="rId35"/>
    <p:sldId id="477" r:id="rId36"/>
    <p:sldId id="481" r:id="rId37"/>
    <p:sldId id="480" r:id="rId38"/>
    <p:sldId id="297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3" autoAdjust="0"/>
    <p:restoredTop sz="95149"/>
  </p:normalViewPr>
  <p:slideViewPr>
    <p:cSldViewPr snapToGrid="0">
      <p:cViewPr varScale="1">
        <p:scale>
          <a:sx n="151" d="100"/>
          <a:sy n="151" d="100"/>
        </p:scale>
        <p:origin x="118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MD5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UHD Graphics 630</c:v>
                </c:pt>
                <c:pt idx="1">
                  <c:v>UHD Graphics for 10th Gen</c:v>
                </c:pt>
                <c:pt idx="2">
                  <c:v>Iris Xe Graphics</c:v>
                </c:pt>
                <c:pt idx="3">
                  <c:v>M1 pro</c:v>
                </c:pt>
                <c:pt idx="4">
                  <c:v>M2</c:v>
                </c:pt>
                <c:pt idx="5">
                  <c:v>AMD Ryzen 7 4800H</c:v>
                </c:pt>
                <c:pt idx="6">
                  <c:v>RTX 3060</c:v>
                </c:pt>
                <c:pt idx="7">
                  <c:v>RTX 3090</c:v>
                </c:pt>
                <c:pt idx="8">
                  <c:v>RTX 4080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507.8</c:v>
                </c:pt>
                <c:pt idx="1">
                  <c:v>532.6</c:v>
                </c:pt>
                <c:pt idx="2">
                  <c:v>2674.8</c:v>
                </c:pt>
                <c:pt idx="3">
                  <c:v>5737</c:v>
                </c:pt>
                <c:pt idx="4">
                  <c:v>3631.3</c:v>
                </c:pt>
                <c:pt idx="5">
                  <c:v>1693</c:v>
                </c:pt>
                <c:pt idx="6">
                  <c:v>4237.8</c:v>
                </c:pt>
                <c:pt idx="7">
                  <c:v>66890.3</c:v>
                </c:pt>
                <c:pt idx="8">
                  <c:v>92633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F3-3945-8C68-C90033A9DB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SHA1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UHD Graphics 630</c:v>
                </c:pt>
                <c:pt idx="1">
                  <c:v>UHD Graphics for 10th Gen</c:v>
                </c:pt>
                <c:pt idx="2">
                  <c:v>Iris Xe Graphics</c:v>
                </c:pt>
                <c:pt idx="3">
                  <c:v>M1 pro</c:v>
                </c:pt>
                <c:pt idx="4">
                  <c:v>M2</c:v>
                </c:pt>
                <c:pt idx="5">
                  <c:v>AMD Ryzen 7 4800H</c:v>
                </c:pt>
                <c:pt idx="6">
                  <c:v>RTX 3060</c:v>
                </c:pt>
                <c:pt idx="7">
                  <c:v>RTX 3090</c:v>
                </c:pt>
                <c:pt idx="8">
                  <c:v>RTX 4080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242.1</c:v>
                </c:pt>
                <c:pt idx="1">
                  <c:v>127.1</c:v>
                </c:pt>
                <c:pt idx="2">
                  <c:v>1054.0999999999999</c:v>
                </c:pt>
                <c:pt idx="3">
                  <c:v>2029.5</c:v>
                </c:pt>
                <c:pt idx="4">
                  <c:v>1464.9</c:v>
                </c:pt>
                <c:pt idx="5">
                  <c:v>670.3</c:v>
                </c:pt>
                <c:pt idx="6">
                  <c:v>1922.9</c:v>
                </c:pt>
                <c:pt idx="7">
                  <c:v>21667.7</c:v>
                </c:pt>
                <c:pt idx="8">
                  <c:v>30081.599999999999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7F-CE42-9B98-00999AD394A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SHA-512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UHD Graphics 630</c:v>
                </c:pt>
                <c:pt idx="1">
                  <c:v>UHD Graphics for 10th Gen</c:v>
                </c:pt>
                <c:pt idx="2">
                  <c:v>Iris Xe Graphics</c:v>
                </c:pt>
                <c:pt idx="3">
                  <c:v>M1 pro</c:v>
                </c:pt>
                <c:pt idx="4">
                  <c:v>M2</c:v>
                </c:pt>
                <c:pt idx="5">
                  <c:v>AMD Ryzen 7 4800H</c:v>
                </c:pt>
                <c:pt idx="6">
                  <c:v>RTX 3060</c:v>
                </c:pt>
                <c:pt idx="7">
                  <c:v>RTX 3090</c:v>
                </c:pt>
                <c:pt idx="8">
                  <c:v>RTX 4080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28.9</c:v>
                </c:pt>
                <c:pt idx="1">
                  <c:v>10.9</c:v>
                </c:pt>
                <c:pt idx="2">
                  <c:v>81.7</c:v>
                </c:pt>
                <c:pt idx="3">
                  <c:v>197.6</c:v>
                </c:pt>
                <c:pt idx="4">
                  <c:v>140.80000000000001</c:v>
                </c:pt>
                <c:pt idx="5">
                  <c:v>56.6</c:v>
                </c:pt>
                <c:pt idx="6">
                  <c:v>313.2</c:v>
                </c:pt>
                <c:pt idx="7">
                  <c:v>3157.8</c:v>
                </c:pt>
                <c:pt idx="8">
                  <c:v>3797.3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7F-CE42-9B98-00999AD39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5022207"/>
        <c:axId val="925023919"/>
      </c:lineChart>
      <c:catAx>
        <c:axId val="925022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5023919"/>
        <c:crosses val="autoZero"/>
        <c:auto val="1"/>
        <c:lblAlgn val="ctr"/>
        <c:lblOffset val="100"/>
        <c:noMultiLvlLbl val="0"/>
      </c:catAx>
      <c:valAx>
        <c:axId val="925023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50222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4659714031093338"/>
          <c:y val="6.6002242058560714E-2"/>
          <c:w val="0.23742525064964345"/>
          <c:h val="8.12838686945212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MD5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UHD Graphics 630</c:v>
                </c:pt>
                <c:pt idx="1">
                  <c:v>UHD Graphics for 10th Gen</c:v>
                </c:pt>
                <c:pt idx="2">
                  <c:v>Iris Xe Graphics</c:v>
                </c:pt>
                <c:pt idx="3">
                  <c:v>M1 pro</c:v>
                </c:pt>
                <c:pt idx="4">
                  <c:v>M2</c:v>
                </c:pt>
                <c:pt idx="5">
                  <c:v>AMD Ryzen 7 4800H</c:v>
                </c:pt>
                <c:pt idx="6">
                  <c:v>RTX 3060</c:v>
                </c:pt>
                <c:pt idx="7">
                  <c:v>RTX 3090</c:v>
                </c:pt>
                <c:pt idx="8">
                  <c:v>RTX 4080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24.69</c:v>
                </c:pt>
                <c:pt idx="1">
                  <c:v>90.03</c:v>
                </c:pt>
                <c:pt idx="2">
                  <c:v>62.1</c:v>
                </c:pt>
                <c:pt idx="3">
                  <c:v>92.47</c:v>
                </c:pt>
                <c:pt idx="4">
                  <c:v>73.17</c:v>
                </c:pt>
                <c:pt idx="5">
                  <c:v>68.27</c:v>
                </c:pt>
                <c:pt idx="6">
                  <c:v>117.11</c:v>
                </c:pt>
                <c:pt idx="7">
                  <c:v>40.69</c:v>
                </c:pt>
                <c:pt idx="8">
                  <c:v>13.7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63-414D-9E83-A1C31C77D3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SHA1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UHD Graphics 630</c:v>
                </c:pt>
                <c:pt idx="1">
                  <c:v>UHD Graphics for 10th Gen</c:v>
                </c:pt>
                <c:pt idx="2">
                  <c:v>Iris Xe Graphics</c:v>
                </c:pt>
                <c:pt idx="3">
                  <c:v>M1 pro</c:v>
                </c:pt>
                <c:pt idx="4">
                  <c:v>M2</c:v>
                </c:pt>
                <c:pt idx="5">
                  <c:v>AMD Ryzen 7 4800H</c:v>
                </c:pt>
                <c:pt idx="6">
                  <c:v>RTX 3060</c:v>
                </c:pt>
                <c:pt idx="7">
                  <c:v>RTX 3090</c:v>
                </c:pt>
                <c:pt idx="8">
                  <c:v>RTX 4080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51.79</c:v>
                </c:pt>
                <c:pt idx="1">
                  <c:v>94.38</c:v>
                </c:pt>
                <c:pt idx="2">
                  <c:v>78.150000000000006</c:v>
                </c:pt>
                <c:pt idx="3">
                  <c:v>65.040000000000006</c:v>
                </c:pt>
                <c:pt idx="4">
                  <c:v>90.81</c:v>
                </c:pt>
                <c:pt idx="5">
                  <c:v>173.22</c:v>
                </c:pt>
                <c:pt idx="6">
                  <c:v>292.45999999999998</c:v>
                </c:pt>
                <c:pt idx="7">
                  <c:v>62.99</c:v>
                </c:pt>
                <c:pt idx="8">
                  <c:v>42.23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40-F94A-8A17-B5A02E0C6CE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SHA-512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UHD Graphics 630</c:v>
                </c:pt>
                <c:pt idx="1">
                  <c:v>UHD Graphics for 10th Gen</c:v>
                </c:pt>
                <c:pt idx="2">
                  <c:v>Iris Xe Graphics</c:v>
                </c:pt>
                <c:pt idx="3">
                  <c:v>M1 pro</c:v>
                </c:pt>
                <c:pt idx="4">
                  <c:v>M2</c:v>
                </c:pt>
                <c:pt idx="5">
                  <c:v>AMD Ryzen 7 4800H</c:v>
                </c:pt>
                <c:pt idx="6">
                  <c:v>RTX 3060</c:v>
                </c:pt>
                <c:pt idx="7">
                  <c:v>RTX 3090</c:v>
                </c:pt>
                <c:pt idx="8">
                  <c:v>RTX 4080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54.1</c:v>
                </c:pt>
                <c:pt idx="1">
                  <c:v>65.680000000000007</c:v>
                </c:pt>
                <c:pt idx="2">
                  <c:v>62.73</c:v>
                </c:pt>
                <c:pt idx="3">
                  <c:v>83.87</c:v>
                </c:pt>
                <c:pt idx="4">
                  <c:v>58.79</c:v>
                </c:pt>
                <c:pt idx="5">
                  <c:v>128.1</c:v>
                </c:pt>
                <c:pt idx="6">
                  <c:v>199.98</c:v>
                </c:pt>
                <c:pt idx="7">
                  <c:v>54.12</c:v>
                </c:pt>
                <c:pt idx="8">
                  <c:v>83.73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40-F94A-8A17-B5A02E0C6C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2237871"/>
        <c:axId val="842664175"/>
      </c:lineChart>
      <c:catAx>
        <c:axId val="842237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42664175"/>
        <c:crosses val="autoZero"/>
        <c:auto val="1"/>
        <c:lblAlgn val="ctr"/>
        <c:lblOffset val="100"/>
        <c:noMultiLvlLbl val="0"/>
      </c:catAx>
      <c:valAx>
        <c:axId val="842664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422378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5117276081164008"/>
          <c:y val="0.16013190756771173"/>
          <c:w val="0.23647420828624519"/>
          <c:h val="7.89835358017506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83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67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>
                <a:solidFill>
                  <a:srgbClr val="FF0000"/>
                </a:solidFill>
              </a:rPr>
              <a:t>각 스레드에 다 똑같은 바이트를 넣고 동시 실행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스레드 블록을</a:t>
            </a:r>
            <a:r>
              <a:rPr kumimoji="1" lang="en-US" altLang="ko-KR" b="1" dirty="0">
                <a:solidFill>
                  <a:srgbClr val="FF0000"/>
                </a:solidFill>
              </a:rPr>
              <a:t>) ???</a:t>
            </a:r>
            <a:endParaRPr kumimoji="1" lang="ko-KR" altLang="en-US" b="1" dirty="0">
              <a:solidFill>
                <a:srgbClr val="FF0000"/>
              </a:solidFill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901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407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008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ANE</a:t>
            </a:r>
            <a:r>
              <a:rPr kumimoji="1"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정수 없어 </a:t>
            </a:r>
            <a:r>
              <a:rPr kumimoji="1"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물론 </a:t>
            </a:r>
            <a:r>
              <a:rPr kumimoji="1"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ANE</a:t>
            </a:r>
            <a:r>
              <a:rPr kumimoji="1"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없는 거고 </a:t>
            </a:r>
            <a:r>
              <a:rPr kumimoji="1"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AMX</a:t>
            </a:r>
            <a:r>
              <a:rPr kumimoji="1"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에는 있음</a:t>
            </a:r>
            <a:r>
              <a:rPr kumimoji="1"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Tensorcore</a:t>
            </a:r>
            <a:r>
              <a:rPr kumimoji="1"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정수</a:t>
            </a:r>
            <a:r>
              <a:rPr kumimoji="1"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자료형 지원해</a:t>
            </a:r>
            <a:r>
              <a:rPr kumimoji="1"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&gt;&gt; </a:t>
            </a:r>
            <a:r>
              <a:rPr kumimoji="1"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곱셈으로 시프트 대신하고 뭐 이렇게 </a:t>
            </a:r>
            <a:r>
              <a:rPr kumimoji="1"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해야하나</a:t>
            </a:r>
            <a:r>
              <a:rPr kumimoji="1"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 </a:t>
            </a:r>
            <a:r>
              <a:rPr kumimoji="1"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너무 비효율적이지 않나</a:t>
            </a:r>
            <a:r>
              <a:rPr kumimoji="1"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 </a:t>
            </a:r>
            <a:r>
              <a:rPr kumimoji="1"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이러면 안 될 거 같은데</a:t>
            </a:r>
            <a:endParaRPr lang="en-US" altLang="ko-KR" sz="12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o-KR" altLang="en-US" sz="12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내생각엔 블록 암호 말고 격자로 가면</a:t>
            </a:r>
            <a:r>
              <a:rPr lang="en-US" altLang="ko-KR" sz="12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 </a:t>
            </a:r>
            <a:r>
              <a:rPr lang="ko-KR" altLang="en-US" sz="12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다항식 링 상에서의 산술 연산</a:t>
            </a:r>
            <a:r>
              <a:rPr lang="en-US" altLang="ko-KR" sz="12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 </a:t>
            </a:r>
            <a:r>
              <a:rPr lang="ko-KR" altLang="en-US" sz="12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이니까</a:t>
            </a:r>
            <a:r>
              <a:rPr lang="en-US" altLang="ko-KR" sz="12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… </a:t>
            </a:r>
            <a:r>
              <a:rPr lang="ko-KR" altLang="en-US" sz="12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그럼 격자엔 비트 논리 연산 없음</a:t>
            </a:r>
            <a:r>
              <a:rPr lang="en-US" altLang="ko-KR" sz="12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R" altLang="en-US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715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>
                <a:latin typeface="+mj-lt"/>
              </a:rPr>
              <a:t>Q &amp; A</a:t>
            </a:r>
            <a:endParaRPr lang="ko-KR" altLang="en-US" sz="8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4115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1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documentation/accelerate/vecli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NUL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NULL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90E50-C04F-9545-9437-A821B3EDE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GPU </a:t>
            </a:r>
            <a:r>
              <a:rPr kumimoji="1"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관련 내용 정리 </a:t>
            </a:r>
            <a:r>
              <a:rPr kumimoji="1"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암호 연구회</a:t>
            </a:r>
            <a:r>
              <a:rPr kumimoji="1"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kumimoji="1" lang="ko-KR" altLang="en-US" sz="4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37C2DF-2696-7A44-9F85-508A0259C1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NPU 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오면 해당 내용 추가 예정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https://youtu.be/WcXXZ-8naYw</a:t>
            </a:r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67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89876-740A-147D-FE86-7AEA408DF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2543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해시 알고리즘 최적화 기법</a:t>
            </a:r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05329A-F143-4D32-ABFA-6B871D09778E}"/>
              </a:ext>
            </a:extLst>
          </p:cNvPr>
          <p:cNvGrpSpPr/>
          <p:nvPr/>
        </p:nvGrpSpPr>
        <p:grpSpPr>
          <a:xfrm>
            <a:off x="981007" y="3767688"/>
            <a:ext cx="10229986" cy="1984147"/>
            <a:chOff x="932847" y="4707009"/>
            <a:chExt cx="10229986" cy="1984147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C1BEE3B6-31FC-8A2E-1CD4-280C7EA6A7F7}"/>
                </a:ext>
              </a:extLst>
            </p:cNvPr>
            <p:cNvSpPr/>
            <p:nvPr/>
          </p:nvSpPr>
          <p:spPr>
            <a:xfrm>
              <a:off x="932847" y="5410961"/>
              <a:ext cx="4378737" cy="1280195"/>
            </a:xfrm>
            <a:prstGeom prst="roundRect">
              <a:avLst/>
            </a:prstGeom>
            <a:solidFill>
              <a:srgbClr val="E7E0EC"/>
            </a:solidFill>
            <a:ln w="28575">
              <a:solidFill>
                <a:srgbClr val="96393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7E0EC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3A11D9-A263-49FA-0985-92FB7EA3231D}"/>
                </a:ext>
              </a:extLst>
            </p:cNvPr>
            <p:cNvSpPr txBox="1"/>
            <p:nvPr/>
          </p:nvSpPr>
          <p:spPr>
            <a:xfrm>
              <a:off x="2235332" y="6302195"/>
              <a:ext cx="17737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600"/>
                <a:t>Thread Block 0 </a:t>
              </a:r>
              <a:endParaRPr kumimoji="1" lang="ko-Kore-KR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6BE5E2F-ABC6-4CD3-D8A7-CA70339F54E8}"/>
                    </a:ext>
                  </a:extLst>
                </p:cNvPr>
                <p:cNvSpPr txBox="1"/>
                <p:nvPr/>
              </p:nvSpPr>
              <p:spPr>
                <a:xfrm rot="5400000">
                  <a:off x="3611964" y="5683129"/>
                  <a:ext cx="18114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ko-Kore-KR" altLang="en-US" sz="24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ko-Kore-KR" altLang="en-US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6BE5E2F-ABC6-4CD3-D8A7-CA70339F5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611964" y="5683129"/>
                  <a:ext cx="18114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3226" t="-33333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5087F0A4-D126-7E1C-F1C1-C33D01A5BC99}"/>
                </a:ext>
              </a:extLst>
            </p:cNvPr>
            <p:cNvSpPr/>
            <p:nvPr/>
          </p:nvSpPr>
          <p:spPr>
            <a:xfrm>
              <a:off x="2337834" y="5559224"/>
              <a:ext cx="1054225" cy="570088"/>
            </a:xfrm>
            <a:prstGeom prst="roundRect">
              <a:avLst/>
            </a:prstGeom>
            <a:solidFill>
              <a:srgbClr val="E7BAB8"/>
            </a:solidFill>
            <a:ln w="28575">
              <a:solidFill>
                <a:srgbClr val="96393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Hash</a:t>
              </a:r>
            </a:p>
            <a:p>
              <a:pPr algn="ctr"/>
              <a:r>
                <a:rPr kumimoji="1" lang="en-US" altLang="ko-Kore-KR" sz="120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Thread 1</a:t>
              </a:r>
              <a:endParaRPr kumimoji="1" lang="ko-Kore-KR" altLang="en-US" sz="120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E2CBF13C-3631-3617-C154-A18EC8E8759C}"/>
                </a:ext>
              </a:extLst>
            </p:cNvPr>
            <p:cNvSpPr/>
            <p:nvPr/>
          </p:nvSpPr>
          <p:spPr>
            <a:xfrm>
              <a:off x="1119796" y="5564945"/>
              <a:ext cx="1054225" cy="570088"/>
            </a:xfrm>
            <a:prstGeom prst="roundRect">
              <a:avLst/>
            </a:prstGeom>
            <a:solidFill>
              <a:srgbClr val="E7BAB8"/>
            </a:solidFill>
            <a:ln w="28575">
              <a:solidFill>
                <a:srgbClr val="96393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Hash</a:t>
              </a:r>
            </a:p>
            <a:p>
              <a:pPr algn="ctr"/>
              <a:r>
                <a:rPr kumimoji="1" lang="en-US" altLang="ko-Kore-KR" sz="120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Thread 0</a:t>
              </a:r>
              <a:endParaRPr kumimoji="1" lang="ko-Kore-KR" altLang="en-US" sz="120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95309B91-73C6-179C-212C-E88537B7E8B7}"/>
                </a:ext>
              </a:extLst>
            </p:cNvPr>
            <p:cNvSpPr/>
            <p:nvPr/>
          </p:nvSpPr>
          <p:spPr>
            <a:xfrm>
              <a:off x="3985475" y="5539346"/>
              <a:ext cx="1054225" cy="570088"/>
            </a:xfrm>
            <a:prstGeom prst="roundRect">
              <a:avLst/>
            </a:prstGeom>
            <a:solidFill>
              <a:srgbClr val="E7BAB8"/>
            </a:solidFill>
            <a:ln w="28575">
              <a:solidFill>
                <a:srgbClr val="96393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Hash</a:t>
              </a:r>
            </a:p>
            <a:p>
              <a:pPr algn="ctr"/>
              <a:r>
                <a:rPr kumimoji="1" lang="en-US" altLang="ko-Kore-KR" sz="120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Thread 255</a:t>
              </a:r>
              <a:endParaRPr kumimoji="1" lang="ko-Kore-KR" altLang="en-US" sz="120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E12B4E93-95AF-936B-9E9F-C11CD2ED6DC8}"/>
                </a:ext>
              </a:extLst>
            </p:cNvPr>
            <p:cNvSpPr/>
            <p:nvPr/>
          </p:nvSpPr>
          <p:spPr>
            <a:xfrm>
              <a:off x="5437394" y="5397810"/>
              <a:ext cx="3412358" cy="1280195"/>
            </a:xfrm>
            <a:prstGeom prst="roundRect">
              <a:avLst/>
            </a:prstGeom>
            <a:solidFill>
              <a:srgbClr val="E7E0EC"/>
            </a:solidFill>
            <a:ln w="28575">
              <a:solidFill>
                <a:srgbClr val="96393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7E0EC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1731E5-B8CA-E12F-6CC0-0228D60610B5}"/>
                </a:ext>
              </a:extLst>
            </p:cNvPr>
            <p:cNvSpPr txBox="1"/>
            <p:nvPr/>
          </p:nvSpPr>
          <p:spPr>
            <a:xfrm>
              <a:off x="6256690" y="6303294"/>
              <a:ext cx="17737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600"/>
                <a:t>Thread Block 1 </a:t>
              </a:r>
              <a:endParaRPr kumimoji="1" lang="ko-Kore-KR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FACBE9E-F53F-70F0-DB45-7430F7206169}"/>
                    </a:ext>
                  </a:extLst>
                </p:cNvPr>
                <p:cNvSpPr txBox="1"/>
                <p:nvPr/>
              </p:nvSpPr>
              <p:spPr>
                <a:xfrm rot="5400000">
                  <a:off x="8116510" y="5689856"/>
                  <a:ext cx="18114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ko-Kore-KR" altLang="en-US" sz="24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ko-Kore-KR" altLang="en-US" sz="140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FACBE9E-F53F-70F0-DB45-7430F72061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16510" y="5689856"/>
                  <a:ext cx="18114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6667" t="-26667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24C7C912-9B35-7D2D-5748-F69125CC7AA2}"/>
                </a:ext>
              </a:extLst>
            </p:cNvPr>
            <p:cNvSpPr/>
            <p:nvPr/>
          </p:nvSpPr>
          <p:spPr>
            <a:xfrm>
              <a:off x="6842380" y="5565951"/>
              <a:ext cx="1054225" cy="570088"/>
            </a:xfrm>
            <a:prstGeom prst="roundRect">
              <a:avLst/>
            </a:prstGeom>
            <a:solidFill>
              <a:srgbClr val="E7BAB8"/>
            </a:solidFill>
            <a:ln w="28575">
              <a:solidFill>
                <a:srgbClr val="96393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Hash</a:t>
              </a:r>
            </a:p>
            <a:p>
              <a:pPr algn="ctr"/>
              <a:r>
                <a:rPr kumimoji="1" lang="en-US" altLang="ko-Kore-KR" sz="120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Thread 1</a:t>
              </a:r>
              <a:endParaRPr kumimoji="1" lang="ko-Kore-KR" altLang="en-US" sz="120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id="{309EE7AD-5880-9DFF-1D54-A7B18110726D}"/>
                </a:ext>
              </a:extLst>
            </p:cNvPr>
            <p:cNvSpPr/>
            <p:nvPr/>
          </p:nvSpPr>
          <p:spPr>
            <a:xfrm>
              <a:off x="5624342" y="5571672"/>
              <a:ext cx="1054225" cy="570088"/>
            </a:xfrm>
            <a:prstGeom prst="roundRect">
              <a:avLst/>
            </a:prstGeom>
            <a:solidFill>
              <a:srgbClr val="E7BAB8"/>
            </a:solidFill>
            <a:ln w="28575">
              <a:solidFill>
                <a:srgbClr val="96393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Hash</a:t>
              </a:r>
            </a:p>
            <a:p>
              <a:pPr algn="ctr"/>
              <a:r>
                <a:rPr kumimoji="1" lang="en-US" altLang="ko-Kore-KR" sz="120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Thread 0</a:t>
              </a:r>
              <a:endParaRPr kumimoji="1" lang="ko-Kore-KR" altLang="en-US" sz="120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6261EAA-E6BB-1204-A7C7-B01581180EAD}"/>
                    </a:ext>
                  </a:extLst>
                </p:cNvPr>
                <p:cNvSpPr txBox="1"/>
                <p:nvPr/>
              </p:nvSpPr>
              <p:spPr>
                <a:xfrm rot="5400000">
                  <a:off x="9060341" y="5693184"/>
                  <a:ext cx="331822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ko-Kore-KR" altLang="en-US" sz="44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ko-Kore-KR" altLang="en-US" sz="280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6261EAA-E6BB-1204-A7C7-B01581180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060341" y="5693184"/>
                  <a:ext cx="331822" cy="677108"/>
                </a:xfrm>
                <a:prstGeom prst="rect">
                  <a:avLst/>
                </a:prstGeom>
                <a:blipFill>
                  <a:blip r:embed="rId5"/>
                  <a:stretch>
                    <a:fillRect l="-7407" t="-25000"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모서리가 둥근 직사각형 66">
              <a:extLst>
                <a:ext uri="{FF2B5EF4-FFF2-40B4-BE49-F238E27FC236}">
                  <a16:creationId xmlns:a16="http://schemas.microsoft.com/office/drawing/2014/main" id="{250E9497-57F9-224C-DBB8-3529766D0E92}"/>
                </a:ext>
              </a:extLst>
            </p:cNvPr>
            <p:cNvSpPr/>
            <p:nvPr/>
          </p:nvSpPr>
          <p:spPr>
            <a:xfrm>
              <a:off x="9541807" y="5391642"/>
              <a:ext cx="732500" cy="1280195"/>
            </a:xfrm>
            <a:prstGeom prst="roundRect">
              <a:avLst/>
            </a:prstGeom>
            <a:solidFill>
              <a:srgbClr val="E7E0EC"/>
            </a:solidFill>
            <a:ln w="28575">
              <a:solidFill>
                <a:srgbClr val="96393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7E0EC"/>
                </a:solidFill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34824A3C-974D-CF28-76B9-BF1A0EBC0481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1646909" y="5231794"/>
              <a:ext cx="0" cy="333151"/>
            </a:xfrm>
            <a:prstGeom prst="straightConnector1">
              <a:avLst/>
            </a:prstGeom>
            <a:ln w="38100">
              <a:solidFill>
                <a:srgbClr val="10243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모서리가 둥근 직사각형 77">
              <a:extLst>
                <a:ext uri="{FF2B5EF4-FFF2-40B4-BE49-F238E27FC236}">
                  <a16:creationId xmlns:a16="http://schemas.microsoft.com/office/drawing/2014/main" id="{5D0CB110-BB52-9D15-6EFA-A1411AA67981}"/>
                </a:ext>
              </a:extLst>
            </p:cNvPr>
            <p:cNvSpPr/>
            <p:nvPr/>
          </p:nvSpPr>
          <p:spPr>
            <a:xfrm flipH="1">
              <a:off x="9710887" y="5508182"/>
              <a:ext cx="402749" cy="259837"/>
            </a:xfrm>
            <a:prstGeom prst="roundRect">
              <a:avLst/>
            </a:prstGeom>
            <a:solidFill>
              <a:srgbClr val="E7BAB8"/>
            </a:solidFill>
            <a:ln w="28575">
              <a:solidFill>
                <a:srgbClr val="96393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20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CBE0D812-7BDB-25ED-F72B-D8AB0C6DD9A1}"/>
                </a:ext>
              </a:extLst>
            </p:cNvPr>
            <p:cNvSpPr/>
            <p:nvPr/>
          </p:nvSpPr>
          <p:spPr>
            <a:xfrm flipH="1">
              <a:off x="9718555" y="5839642"/>
              <a:ext cx="402749" cy="259837"/>
            </a:xfrm>
            <a:prstGeom prst="roundRect">
              <a:avLst/>
            </a:prstGeom>
            <a:solidFill>
              <a:srgbClr val="E7BAB8"/>
            </a:solidFill>
            <a:ln w="28575">
              <a:solidFill>
                <a:srgbClr val="96393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20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301E881E-BEEC-033A-66CA-8A5206A3A678}"/>
                </a:ext>
              </a:extLst>
            </p:cNvPr>
            <p:cNvSpPr/>
            <p:nvPr/>
          </p:nvSpPr>
          <p:spPr>
            <a:xfrm>
              <a:off x="10430333" y="5391642"/>
              <a:ext cx="732500" cy="1280195"/>
            </a:xfrm>
            <a:prstGeom prst="roundRect">
              <a:avLst/>
            </a:prstGeom>
            <a:solidFill>
              <a:srgbClr val="E7E0EC"/>
            </a:solidFill>
            <a:ln w="28575">
              <a:solidFill>
                <a:srgbClr val="96393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7E0EC"/>
                </a:solidFill>
              </a:endParaRPr>
            </a:p>
          </p:txBody>
        </p:sp>
        <p:sp>
          <p:nvSpPr>
            <p:cNvPr id="83" name="모서리가 둥근 직사각형 82">
              <a:extLst>
                <a:ext uri="{FF2B5EF4-FFF2-40B4-BE49-F238E27FC236}">
                  <a16:creationId xmlns:a16="http://schemas.microsoft.com/office/drawing/2014/main" id="{5A8A18F4-F416-92F5-8A1C-BDC0D4992EE2}"/>
                </a:ext>
              </a:extLst>
            </p:cNvPr>
            <p:cNvSpPr/>
            <p:nvPr/>
          </p:nvSpPr>
          <p:spPr>
            <a:xfrm flipH="1">
              <a:off x="10599413" y="5508182"/>
              <a:ext cx="402749" cy="259837"/>
            </a:xfrm>
            <a:prstGeom prst="roundRect">
              <a:avLst/>
            </a:prstGeom>
            <a:solidFill>
              <a:srgbClr val="E7BAB8"/>
            </a:solidFill>
            <a:ln w="28575">
              <a:solidFill>
                <a:srgbClr val="96393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20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354A4798-3E1F-49E9-B577-E8A7F0B2E867}"/>
                </a:ext>
              </a:extLst>
            </p:cNvPr>
            <p:cNvSpPr/>
            <p:nvPr/>
          </p:nvSpPr>
          <p:spPr>
            <a:xfrm flipH="1">
              <a:off x="10607081" y="5839642"/>
              <a:ext cx="402749" cy="259837"/>
            </a:xfrm>
            <a:prstGeom prst="roundRect">
              <a:avLst/>
            </a:prstGeom>
            <a:solidFill>
              <a:srgbClr val="E7BAB8"/>
            </a:solidFill>
            <a:ln w="28575">
              <a:solidFill>
                <a:srgbClr val="96393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20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F043B4F3-3C0E-E808-A570-61D8B382A455}"/>
                </a:ext>
              </a:extLst>
            </p:cNvPr>
            <p:cNvSpPr/>
            <p:nvPr/>
          </p:nvSpPr>
          <p:spPr>
            <a:xfrm>
              <a:off x="1140198" y="4760437"/>
              <a:ext cx="1013419" cy="4713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/>
                <a:t>H 0</a:t>
              </a:r>
              <a:endParaRPr kumimoji="1" lang="ko-Kore-KR" altLang="en-US" sz="1400"/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6D1A42CF-56E2-77BB-FE04-FB5A17CDD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2704" y="5221905"/>
              <a:ext cx="0" cy="333151"/>
            </a:xfrm>
            <a:prstGeom prst="straightConnector1">
              <a:avLst/>
            </a:prstGeom>
            <a:ln w="38100">
              <a:solidFill>
                <a:srgbClr val="10243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C4AFB61-33D2-11D1-62C6-46D20E38AEDE}"/>
                </a:ext>
              </a:extLst>
            </p:cNvPr>
            <p:cNvSpPr/>
            <p:nvPr/>
          </p:nvSpPr>
          <p:spPr>
            <a:xfrm>
              <a:off x="2375993" y="4750548"/>
              <a:ext cx="1013419" cy="4713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/>
                <a:t>H 1</a:t>
              </a:r>
              <a:endParaRPr kumimoji="1" lang="ko-Kore-KR" altLang="en-US" sz="1400"/>
            </a:p>
          </p:txBody>
        </p: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9423BB55-FA8F-AA9A-73D8-E61FB0834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2992" y="5206195"/>
              <a:ext cx="0" cy="333151"/>
            </a:xfrm>
            <a:prstGeom prst="straightConnector1">
              <a:avLst/>
            </a:prstGeom>
            <a:ln w="38100">
              <a:solidFill>
                <a:srgbClr val="10243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F5FDF77-A173-CF23-EA5E-2E30FEBFE6F2}"/>
                </a:ext>
              </a:extLst>
            </p:cNvPr>
            <p:cNvSpPr/>
            <p:nvPr/>
          </p:nvSpPr>
          <p:spPr>
            <a:xfrm>
              <a:off x="4026281" y="4734838"/>
              <a:ext cx="1013419" cy="4713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/>
                <a:t>H 255</a:t>
              </a:r>
              <a:endParaRPr kumimoji="1" lang="ko-Kore-KR" altLang="en-US" sz="1600"/>
            </a:p>
          </p:txBody>
        </p: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287322C6-FD75-220F-3E6C-CF373210BF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1859" y="5230555"/>
              <a:ext cx="0" cy="333151"/>
            </a:xfrm>
            <a:prstGeom prst="straightConnector1">
              <a:avLst/>
            </a:prstGeom>
            <a:ln w="38100">
              <a:solidFill>
                <a:srgbClr val="10243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C6CC5C4-B506-8DD9-19A5-2315DE8F2196}"/>
                </a:ext>
              </a:extLst>
            </p:cNvPr>
            <p:cNvSpPr/>
            <p:nvPr/>
          </p:nvSpPr>
          <p:spPr>
            <a:xfrm>
              <a:off x="5665148" y="4759198"/>
              <a:ext cx="1013419" cy="4713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/>
                <a:t>H 256</a:t>
              </a:r>
              <a:endParaRPr kumimoji="1" lang="ko-Kore-KR" altLang="en-US" sz="1600"/>
            </a:p>
          </p:txBody>
        </p: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E18F7EE7-0D26-027F-0CC2-3B6F8584C7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8550" y="5244385"/>
              <a:ext cx="0" cy="333151"/>
            </a:xfrm>
            <a:prstGeom prst="straightConnector1">
              <a:avLst/>
            </a:prstGeom>
            <a:ln w="38100">
              <a:solidFill>
                <a:srgbClr val="10243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81159BF-1998-5B49-84CD-DFD2BDB754BC}"/>
                </a:ext>
              </a:extLst>
            </p:cNvPr>
            <p:cNvSpPr/>
            <p:nvPr/>
          </p:nvSpPr>
          <p:spPr>
            <a:xfrm>
              <a:off x="6871839" y="4773028"/>
              <a:ext cx="1013419" cy="4713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/>
                <a:t>H257</a:t>
              </a:r>
              <a:endParaRPr kumimoji="1" lang="ko-Kore-KR" altLang="en-US" sz="1600"/>
            </a:p>
          </p:txBody>
        </p: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F9AA1F93-231B-9F6C-553F-8B8A383666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0728" y="5169509"/>
              <a:ext cx="0" cy="333151"/>
            </a:xfrm>
            <a:prstGeom prst="straightConnector1">
              <a:avLst/>
            </a:prstGeom>
            <a:ln w="38100">
              <a:solidFill>
                <a:srgbClr val="10243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43526A5-F4A0-C470-5307-A59CD9D01217}"/>
                </a:ext>
              </a:extLst>
            </p:cNvPr>
            <p:cNvSpPr/>
            <p:nvPr/>
          </p:nvSpPr>
          <p:spPr>
            <a:xfrm>
              <a:off x="9595977" y="4714864"/>
              <a:ext cx="593996" cy="4713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44E9554B-ADB0-1460-9E83-925231A649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28778" y="5175031"/>
              <a:ext cx="0" cy="333151"/>
            </a:xfrm>
            <a:prstGeom prst="straightConnector1">
              <a:avLst/>
            </a:prstGeom>
            <a:ln w="38100">
              <a:solidFill>
                <a:srgbClr val="10243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0CBFA004-A7D1-C09A-660C-5254EED545E1}"/>
                </a:ext>
              </a:extLst>
            </p:cNvPr>
            <p:cNvSpPr/>
            <p:nvPr/>
          </p:nvSpPr>
          <p:spPr>
            <a:xfrm>
              <a:off x="10531780" y="4707009"/>
              <a:ext cx="593996" cy="4713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C3A609C8-8C4D-4674-40E0-588662A4C440}"/>
              </a:ext>
            </a:extLst>
          </p:cNvPr>
          <p:cNvSpPr txBox="1"/>
          <p:nvPr/>
        </p:nvSpPr>
        <p:spPr>
          <a:xfrm>
            <a:off x="411920" y="1143873"/>
            <a:ext cx="11368160" cy="253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rgbClr val="0D0D0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>
                <a:solidFill>
                  <a:srgbClr val="0D0D0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</a:t>
            </a:r>
            <a:r>
              <a:rPr lang="ko-KR" altLang="en-US" b="1">
                <a:solidFill>
                  <a:srgbClr val="0D0D0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</a:t>
            </a:r>
            <a:r>
              <a:rPr lang="ko-KR" altLang="en-US" b="1" i="0">
                <a:solidFill>
                  <a:srgbClr val="0D0D0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다수의 코어를 사용하여 동시에 대량의 데이터 처리 가능</a:t>
            </a:r>
            <a:endParaRPr lang="en-US" altLang="ko-KR" b="0" i="0">
              <a:solidFill>
                <a:srgbClr val="0D0D0D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l"/>
            <a:endParaRPr lang="en-US" altLang="ko-KR" b="0" i="0">
              <a:solidFill>
                <a:srgbClr val="0D0D0D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>
                <a:solidFill>
                  <a:srgbClr val="0D0D0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b="1" i="0">
                <a:solidFill>
                  <a:srgbClr val="0D0D0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MD5, SHA-1, SHA-512</a:t>
            </a:r>
            <a:r>
              <a:rPr lang="ko-KR" altLang="en-US" b="1" i="0">
                <a:solidFill>
                  <a:srgbClr val="0D0D0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lang="en-US" altLang="ko-Kore-KR" b="1" i="0">
                <a:solidFill>
                  <a:srgbClr val="0D0D0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</a:t>
            </a:r>
            <a:r>
              <a:rPr lang="ko-KR" altLang="en-US" b="1" i="0">
                <a:solidFill>
                  <a:srgbClr val="0D0D0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사용한 해시 알고리즘의 처리 속도 향상</a:t>
            </a:r>
            <a:endParaRPr lang="en-US" altLang="ko-KR" b="0" i="0">
              <a:solidFill>
                <a:srgbClr val="0D0D0D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 i="0">
                <a:solidFill>
                  <a:srgbClr val="0D0D0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MD5, SHA-1, SHA-512 </a:t>
            </a:r>
            <a:r>
              <a:rPr lang="ko-KR" altLang="en-US" b="0" i="0">
                <a:solidFill>
                  <a:srgbClr val="0D0D0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해시 연산은 </a:t>
            </a:r>
            <a:r>
              <a:rPr lang="ko-KR" altLang="en-US" b="1" i="0">
                <a:solidFill>
                  <a:srgbClr val="0D0D0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데이터 </a:t>
            </a:r>
            <a:r>
              <a:rPr lang="ko-KR" altLang="en-US" b="1">
                <a:solidFill>
                  <a:srgbClr val="0D0D0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항목</a:t>
            </a:r>
            <a:r>
              <a:rPr lang="ko-KR" altLang="en-US" b="1" i="0">
                <a:solidFill>
                  <a:srgbClr val="0D0D0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대해 독립적으로 수행 가능</a:t>
            </a:r>
            <a:br>
              <a:rPr lang="en-US" altLang="ko-KR" b="1" i="0">
                <a:solidFill>
                  <a:srgbClr val="0D0D0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b="1" i="0">
                <a:solidFill>
                  <a:srgbClr val="0D0D0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 i="0">
                <a:solidFill>
                  <a:srgbClr val="0D0D0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</a:t>
            </a:r>
            <a:r>
              <a:rPr lang="ko-KR" altLang="en-US" b="0" i="0">
                <a:solidFill>
                  <a:srgbClr val="0D0D0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b="1" i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</a:t>
            </a:r>
            <a:r>
              <a:rPr lang="ko-KR" altLang="en-US" b="1" i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병렬 처리 능력과 적합한 구조</a:t>
            </a:r>
            <a:endParaRPr lang="en-US" altLang="ko-KR" b="1" i="0">
              <a:solidFill>
                <a:srgbClr val="0070C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u="none" strike="noStrike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암호 구조와 디바이스에 따라 최적 스레드 수 등이 달라짐 </a:t>
            </a:r>
            <a:endParaRPr lang="en-US" altLang="ko-KR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0" i="0" u="none" strike="noStrike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CUDA </a:t>
            </a:r>
            <a:r>
              <a:rPr lang="ko-KR" altLang="en-US" b="0" i="0" u="none" strike="noStrike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 시 해당 디바이스의 스펙을 알아야 함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68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A2CB3-9482-12F2-226E-71499EE94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해시 알고리즘 최적화 기법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C7843D-2705-23EE-AAE1-1DEAA7D2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677205" cy="549772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ore-KR" sz="1800" b="1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Instructions</a:t>
            </a:r>
            <a:r>
              <a:rPr lang="en-US" altLang="ko-KR" sz="1800" b="0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ore-KR" sz="1800" b="0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GPU</a:t>
            </a:r>
            <a:r>
              <a:rPr lang="ko-KR" altLang="en-US" sz="1800" b="0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성능을 최적화하기 위해</a:t>
            </a:r>
            <a:r>
              <a:rPr lang="en-US" altLang="ko-KR" sz="1800" b="0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800" b="1" i="0">
                <a:solidFill>
                  <a:srgbClr val="0070C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특정 연산에 가장 적합한 </a:t>
            </a:r>
            <a:r>
              <a:rPr lang="en-US" altLang="ko-Kore-KR" sz="1800" b="1" i="0">
                <a:solidFill>
                  <a:srgbClr val="0070C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GPU </a:t>
            </a:r>
            <a:r>
              <a:rPr lang="ko-KR" altLang="en-US" sz="1800" b="1" i="0">
                <a:solidFill>
                  <a:srgbClr val="0070C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명령어를 사용</a:t>
            </a:r>
            <a:endParaRPr lang="en-US" altLang="ko-KR" sz="1800" b="1" i="0">
              <a:solidFill>
                <a:srgbClr val="0070C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i="0">
                <a:solidFill>
                  <a:srgbClr val="0070C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바이트 단위의 데이터 재구성</a:t>
            </a:r>
            <a:endParaRPr lang="en-US" altLang="ko-KR" sz="1800" b="1">
              <a:solidFill>
                <a:srgbClr val="0070C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2"/>
            <a:r>
              <a:rPr lang="en-US" altLang="ko-Kore-KR" sz="1800" b="1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__</a:t>
            </a:r>
            <a:r>
              <a:rPr lang="en-US" altLang="ko-Kore-KR" sz="1800" b="1" err="1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byte_perm</a:t>
            </a:r>
            <a:r>
              <a:rPr lang="en-US" altLang="ko-Kore-KR" sz="1800" b="1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()</a:t>
            </a:r>
            <a:r>
              <a:rPr lang="ko-KR" altLang="en-US" sz="180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80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 sz="180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ore-KR" sz="1800" b="0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CUDA</a:t>
            </a:r>
            <a:r>
              <a:rPr lang="ko-KR" altLang="en-US" sz="1800" b="0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제공하는</a:t>
            </a:r>
            <a:r>
              <a:rPr lang="en-US" altLang="ko-KR" sz="1800" b="0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800" b="0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두 </a:t>
            </a:r>
            <a:r>
              <a:rPr lang="en-US" altLang="ko-KR" sz="1800" b="0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32</a:t>
            </a:r>
            <a:r>
              <a:rPr lang="ko-KR" altLang="en-US" sz="1800" b="0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비트 입력 정수의 바이트를 </a:t>
            </a:r>
            <a:r>
              <a:rPr lang="ko-KR" altLang="en-US" sz="1800" b="1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선택적으로 순열</a:t>
            </a:r>
            <a:r>
              <a:rPr lang="en-US" altLang="ko-KR" sz="1800" b="1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800" b="1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재배열</a:t>
            </a:r>
            <a:r>
              <a:rPr lang="en-US" altLang="ko-KR" sz="1800" b="1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1800" b="1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하는 내장 함수</a:t>
            </a:r>
            <a:endParaRPr lang="en-US" altLang="ko-KR" sz="1800" b="1" i="0">
              <a:solidFill>
                <a:srgbClr val="0D0D0D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2">
              <a:lnSpc>
                <a:spcPct val="150000"/>
              </a:lnSpc>
            </a:pPr>
            <a:r>
              <a:rPr kumimoji="1" lang="ko-KR" altLang="en-US" sz="180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저수준</a:t>
            </a:r>
            <a:r>
              <a:rPr kumimoji="1" lang="ko-KR" altLang="en-US" sz="1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en-US" altLang="ko-KR" sz="1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PTX</a:t>
            </a:r>
            <a:r>
              <a:rPr kumimoji="1" lang="ko-KR" altLang="en-US" sz="1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명령어</a:t>
            </a:r>
            <a:r>
              <a:rPr kumimoji="1" lang="en-US" altLang="ko-KR" sz="1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en-US" altLang="ko-KR" sz="1800" b="1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</a:t>
            </a:r>
            <a:r>
              <a:rPr kumimoji="1" lang="en-US" altLang="ko-Kore-KR" sz="1800" b="1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rmt</a:t>
            </a:r>
            <a:r>
              <a:rPr kumimoji="1" lang="ko-KR" altLang="en-US" sz="1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en-US" altLang="ko-KR" sz="1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ore-KR" sz="1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__</a:t>
            </a:r>
            <a:r>
              <a:rPr lang="en-US" altLang="ko-Kore-KR" sz="180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byte_perm</a:t>
            </a:r>
            <a:r>
              <a:rPr lang="en-US" altLang="ko-Kore-KR" sz="1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()</a:t>
            </a:r>
            <a:r>
              <a:rPr lang="ko-KR" altLang="en-US" sz="180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과 </a:t>
            </a:r>
            <a:r>
              <a:rPr lang="ko-KR" altLang="en-US" sz="1800" b="1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유사 </a:t>
            </a:r>
            <a:r>
              <a:rPr kumimoji="1" lang="ko-KR" altLang="en-US" sz="1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바이트 조작</a:t>
            </a:r>
            <a:r>
              <a:rPr kumimoji="1" lang="ko-KR" altLang="en-US" sz="1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수행</a:t>
            </a:r>
            <a:r>
              <a:rPr kumimoji="1" lang="en-US" altLang="ko-KR" sz="1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pPr lvl="3">
              <a:lnSpc>
                <a:spcPct val="150000"/>
              </a:lnSpc>
            </a:pPr>
            <a:r>
              <a:rPr kumimoji="1"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ex) </a:t>
            </a:r>
            <a:r>
              <a:rPr kumimoji="1" lang="en-US" altLang="ko-Kore-KR" sz="140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asm</a:t>
            </a:r>
            <a:r>
              <a:rPr kumimoji="1" lang="en-US" altLang="ko-Kore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("</a:t>
            </a:r>
            <a:r>
              <a:rPr kumimoji="1" lang="en-US" altLang="ko-Kore-KR" sz="140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prmt</a:t>
            </a:r>
            <a:r>
              <a:rPr kumimoji="1" lang="en-US" altLang="ko-Kore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%0, %1, %2, %3;" : "=r"(result) : "r"(a), "r"(b), "r"(c));</a:t>
            </a:r>
            <a:endParaRPr kumimoji="1" lang="en-US" altLang="ko-Kore-KR" sz="10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2"/>
            <a:r>
              <a:rPr kumimoji="1" lang="en-US" altLang="ko-KR" sz="1800" b="1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Big-Endian</a:t>
            </a:r>
            <a:r>
              <a:rPr kumimoji="1" lang="ko-KR" altLang="en-US" sz="1800" b="1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사용하는 </a:t>
            </a:r>
            <a:r>
              <a:rPr kumimoji="1" lang="en-US" altLang="ko-KR" sz="1800" b="1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SHA1,</a:t>
            </a:r>
            <a:r>
              <a:rPr kumimoji="1" lang="ko-KR" altLang="en-US" sz="1800" b="1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en-US" altLang="ko-KR" sz="1800" b="1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SHA512</a:t>
            </a:r>
            <a:r>
              <a:rPr kumimoji="1" lang="ko-KR" altLang="en-US" sz="1800" b="1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바이트 재배열</a:t>
            </a:r>
            <a:endParaRPr kumimoji="1" lang="en-US" altLang="ko-KR" sz="1800" b="1">
              <a:solidFill>
                <a:srgbClr val="C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2"/>
            <a:endParaRPr kumimoji="1" lang="en-US" altLang="ko-Kore-KR" sz="1800" b="1">
              <a:solidFill>
                <a:srgbClr val="0070C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ore-KR" sz="1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kumimoji="1" lang="ko-Kore-KR" altLang="en-US" sz="1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항</a:t>
            </a:r>
            <a:r>
              <a:rPr kumimoji="1" lang="ko-KR" altLang="en-US" sz="1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비트 논리 연산자</a:t>
            </a:r>
            <a:endParaRPr kumimoji="1" lang="en-US" altLang="ko-KR" sz="1800" b="1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2"/>
            <a:r>
              <a:rPr kumimoji="1" lang="en-US" altLang="ko-KR" sz="1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lop3.b32</a:t>
            </a:r>
            <a:r>
              <a:rPr kumimoji="1" lang="ko-KR" altLang="en-US" sz="1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en-US" altLang="ko-KR" sz="1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kumimoji="1" lang="ko-KR" altLang="en-US" sz="1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사용자가 정의한 진리표를 기반으로 </a:t>
            </a:r>
            <a:r>
              <a:rPr lang="en-US" altLang="ko-KR" sz="1600" b="0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ko-KR" altLang="en-US" sz="1600" b="0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항 논리 연산 결과를 생성</a:t>
            </a:r>
            <a:endParaRPr kumimoji="1" lang="en-US" altLang="ko-KR" sz="1800" b="0" i="0">
              <a:solidFill>
                <a:srgbClr val="0D0D0D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3">
              <a:lnSpc>
                <a:spcPct val="150000"/>
              </a:lnSpc>
            </a:pPr>
            <a:r>
              <a:rPr kumimoji="1" lang="en-US" altLang="ko-Kore-KR" sz="1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lop3.b32 destination, src1, src2, src3, </a:t>
            </a:r>
            <a:r>
              <a:rPr kumimoji="1" lang="en-US" altLang="ko-Kore-KR" sz="160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lut</a:t>
            </a:r>
            <a:r>
              <a:rPr kumimoji="1" lang="en-US" altLang="ko-Kore-KR" sz="1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;</a:t>
            </a:r>
            <a:endParaRPr kumimoji="1" lang="en-US" altLang="ko-Kore-KR" sz="12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2">
              <a:lnSpc>
                <a:spcPct val="150000"/>
              </a:lnSpc>
            </a:pPr>
            <a:r>
              <a:rPr kumimoji="1" lang="en-US" altLang="ko-KR" sz="1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MD5,</a:t>
            </a:r>
            <a:r>
              <a:rPr kumimoji="1" lang="ko-KR" altLang="en-US" sz="1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en-US" altLang="ko-KR" sz="1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SHA1,</a:t>
            </a:r>
            <a:r>
              <a:rPr kumimoji="1" lang="ko-KR" altLang="en-US" sz="1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en-US" altLang="ko-KR" sz="1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SHA512</a:t>
            </a:r>
            <a:r>
              <a:rPr kumimoji="1" lang="ko-KR" altLang="en-US" sz="1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라운드 함수에 적용 가능</a:t>
            </a:r>
            <a:endParaRPr kumimoji="1" lang="en-US" altLang="ko-KR" sz="18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076" name="Picture 4" descr="Volta independent thread scheduling enables interleaved execution of statements from divergent branches. This enables execution of fine-grain parallel algorithms where threads within a warp may synchronize and communicate.">
            <a:extLst>
              <a:ext uri="{FF2B5EF4-FFF2-40B4-BE49-F238E27FC236}">
                <a16:creationId xmlns:a16="http://schemas.microsoft.com/office/drawing/2014/main" id="{81683D79-D8E6-D7FB-E054-FE909549B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674" y="4617720"/>
            <a:ext cx="5526406" cy="189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333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A2CB3-9482-12F2-226E-71499EE94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해시 알고리즘 최적화 연구 사례 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MD5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C7843D-2705-23EE-AAE1-1DEAA7D2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677205" cy="549772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ko-KR" sz="18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GPU-Based High Performance Password Recovery Technique for Hash Functions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b="1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주요 기법</a:t>
            </a:r>
            <a:endParaRPr lang="en-US" altLang="ko-KR" sz="2000" b="1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Loop unrolling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앞서 </a:t>
            </a:r>
            <a:r>
              <a:rPr lang="en-US" altLang="ko-KR" sz="1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GPU </a:t>
            </a:r>
            <a:r>
              <a:rPr lang="ko-KR" altLang="en-US" sz="1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최적화 기법에서 언급한 </a:t>
            </a:r>
            <a:r>
              <a:rPr lang="en-US" altLang="ko-KR" sz="1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loop unrolling </a:t>
            </a:r>
            <a:r>
              <a:rPr lang="ko-KR" altLang="en-US" sz="1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수행</a:t>
            </a:r>
            <a:endParaRPr lang="en-US" altLang="ko-KR" sz="18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그러나 뒤에 나올 </a:t>
            </a:r>
            <a:r>
              <a:rPr lang="en-US" altLang="ko-KR" sz="1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SHA1</a:t>
            </a:r>
            <a:r>
              <a:rPr lang="ko-KR" altLang="en-US" sz="1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에서는 해당 기법은 </a:t>
            </a:r>
            <a:r>
              <a:rPr lang="en-US" altLang="ko-KR" sz="1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MD5</a:t>
            </a:r>
            <a:r>
              <a:rPr lang="ko-KR" altLang="en-US" sz="1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보다 효과적이지 않음</a:t>
            </a:r>
            <a:endParaRPr lang="en-US" altLang="ko-KR" sz="18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3">
              <a:lnSpc>
                <a:spcPct val="10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Word expansion </a:t>
            </a:r>
            <a:r>
              <a:rPr lang="ko-KR" altLang="en-US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때문 </a:t>
            </a:r>
            <a:r>
              <a:rPr lang="en-US" altLang="ko-KR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이는 뒤에서 설명</a:t>
            </a:r>
            <a:r>
              <a:rPr lang="en-US" altLang="ko-KR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)</a:t>
            </a:r>
          </a:p>
          <a:p>
            <a:pPr lvl="1">
              <a:lnSpc>
                <a:spcPct val="100000"/>
              </a:lnSpc>
            </a:pPr>
            <a:endParaRPr lang="en-US" altLang="ko-KR" sz="18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Branch </a:t>
            </a:r>
            <a:r>
              <a:rPr lang="ko-KR" altLang="en-US" sz="18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제거</a:t>
            </a:r>
            <a:endParaRPr lang="en-US" altLang="ko-KR" sz="18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2">
              <a:lnSpc>
                <a:spcPct val="100000"/>
              </a:lnSpc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GPU friendly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한 연산이 아님</a:t>
            </a:r>
            <a:endParaRPr lang="en-US" altLang="ko-KR" sz="1800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175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A2CB3-9482-12F2-226E-71499EE94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해시 알고리즘 최적화 연구 사례 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MD5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C7843D-2705-23EE-AAE1-1DEAA7D2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20" y="1152525"/>
            <a:ext cx="11368160" cy="549772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" altLang="ko-KR" sz="2000" b="1" i="0" u="none" strike="noStrike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Constant Memory Optimizations in MD5 Crypt Cracking Algorithm on GPU-Accelerated Supercomputer Using CUDA</a:t>
            </a:r>
          </a:p>
          <a:p>
            <a:pPr>
              <a:lnSpc>
                <a:spcPct val="100000"/>
              </a:lnSpc>
            </a:pPr>
            <a:r>
              <a:rPr lang="ko-KR" altLang="en-US" sz="2000" b="1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주요 기법</a:t>
            </a:r>
            <a:endParaRPr lang="en-US" altLang="ko-KR" sz="2000" b="1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>
                <a:solidFill>
                  <a:srgbClr val="C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Constan</a:t>
            </a:r>
            <a:r>
              <a:rPr lang="en-US" altLang="ko-KR" sz="1800" b="1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 Memory </a:t>
            </a:r>
            <a:r>
              <a:rPr lang="ko-KR" altLang="en-US" sz="1800" b="1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</a:t>
            </a:r>
            <a:r>
              <a:rPr lang="en-US" altLang="ko-KR" sz="1800" b="1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b="1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읽기 전용 메모리</a:t>
            </a:r>
            <a:r>
              <a:rPr lang="en-US" altLang="ko-KR" sz="1800" b="1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lvl="2">
              <a:lnSpc>
                <a:spcPct val="100000"/>
              </a:lnSpc>
            </a:pPr>
            <a:r>
              <a:rPr lang="en-US" altLang="ko-KR" sz="180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key, salt </a:t>
            </a:r>
            <a:r>
              <a:rPr lang="ko-KR" altLang="en-US" sz="180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등 자주 접근하는 데이터에 대해 읽기 전용으로 접근함으로써 메모리 트래픽을 줄여 전반적인 성능 향상</a:t>
            </a:r>
            <a:endParaRPr lang="en-US" altLang="ko-KR" sz="180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데이터 전송은 병렬 연산의 맨 처음과 종료 후에만 수행</a:t>
            </a:r>
            <a:endParaRPr lang="en-US" altLang="ko-KR" sz="1800" b="1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통신 오버헤드 최소화</a:t>
            </a:r>
            <a:r>
              <a:rPr lang="en-US" altLang="ko-KR" sz="180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, </a:t>
            </a:r>
            <a:r>
              <a:rPr lang="ko-KR" altLang="en-US" sz="180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병렬 처리 효율성 최대화</a:t>
            </a:r>
            <a:endParaRPr lang="en-US" altLang="ko-KR" sz="180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b="1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  <a:endParaRPr lang="en-US" altLang="ko-KR" sz="2000" b="1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r>
              <a:rPr lang="en" altLang="ko-KR" sz="1800" b="1" i="0" u="none" strike="noStrike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CPU </a:t>
            </a:r>
            <a:r>
              <a:rPr lang="ko-KR" altLang="en-US" sz="1800" b="1" i="0" u="none" strike="noStrike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버전보다 </a:t>
            </a:r>
            <a:r>
              <a:rPr lang="en-US" altLang="ko-KR" sz="1800" b="1" i="0" u="none" strike="noStrike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5.7</a:t>
            </a:r>
            <a:r>
              <a:rPr lang="ko-KR" altLang="en-US" sz="1800" b="1" i="0" u="none" strike="noStrike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 더 뛰어난 성능</a:t>
            </a:r>
            <a:endParaRPr lang="en-US" altLang="ko-KR" sz="1800" b="1" i="0" u="none" strike="noStrike">
              <a:solidFill>
                <a:srgbClr val="0070C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ko-KR" altLang="en-US" sz="1800" i="0" u="none" strike="noStrike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컴퓨팅 노드에서 </a:t>
            </a:r>
            <a:r>
              <a:rPr lang="ko-KR" altLang="en-US" sz="1800" b="1" i="0" u="none" strike="noStrike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초당 </a:t>
            </a:r>
            <a:r>
              <a:rPr lang="en-US" altLang="ko-KR" sz="1800" b="1" i="0" u="none" strike="noStrike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326,000</a:t>
            </a:r>
            <a:r>
              <a:rPr lang="ko-KR" altLang="en-US" sz="1800" b="1" i="0" u="none" strike="noStrike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</a:t>
            </a:r>
            <a:r>
              <a:rPr lang="en" altLang="ko-KR" sz="1800" b="1" i="0" u="none" strike="noStrike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MD5 </a:t>
            </a:r>
            <a:r>
              <a:rPr lang="ko-KR" altLang="en-US" sz="1800" b="1" i="0" u="none" strike="noStrike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해시 연산 </a:t>
            </a:r>
            <a:r>
              <a:rPr lang="ko-KR" altLang="en-US" sz="1800" i="0" u="none" strike="noStrike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가능</a:t>
            </a:r>
            <a:endParaRPr lang="en-US" altLang="ko-KR" sz="1800" i="0" u="none" strike="noStrike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ko-KR" altLang="en-US" sz="1800" b="1" i="0" u="none" strike="noStrike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확장성</a:t>
            </a:r>
            <a:r>
              <a:rPr lang="en-US" altLang="ko-KR" sz="1800" b="1" i="0" u="none" strike="noStrike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800" b="1" i="0" u="none" strike="noStrike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리소스의 효과적 활용</a:t>
            </a:r>
            <a:r>
              <a:rPr lang="en-US" altLang="ko-KR" sz="1800" b="1" i="0" u="none" strike="noStrike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, </a:t>
            </a:r>
            <a:r>
              <a:rPr lang="ko-KR" altLang="en-US" sz="1800" b="1" i="0" u="none" strike="noStrike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성능 향상</a:t>
            </a:r>
            <a:endParaRPr lang="en-US" altLang="ko-KR" sz="1800" b="1" i="0" u="none" strike="noStrike">
              <a:solidFill>
                <a:srgbClr val="0070C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00150" lvl="2" indent="-285750"/>
            <a:r>
              <a:rPr lang="ko-KR" altLang="en-US" sz="1800" i="0" u="none" strike="noStrike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동적 작업 부하 분산 및 병렬화 기술 활용</a:t>
            </a:r>
            <a:endParaRPr lang="en-US" altLang="ko-KR" sz="1800" i="0" u="none" strike="noStrike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ko-KR" altLang="en-US" sz="1800" b="1" i="0" u="none" strike="noStrike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메모리 최적화</a:t>
            </a:r>
            <a:endParaRPr lang="en-US" altLang="ko-KR" sz="1800" b="1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00150" lvl="2" indent="-285750"/>
            <a:r>
              <a:rPr lang="en" altLang="ko-KR" sz="1800" b="1" i="0" u="none" strike="noStrike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MPI </a:t>
            </a:r>
            <a:r>
              <a:rPr lang="ko-KR" altLang="en-US" sz="1800" b="1" i="0" u="none" strike="noStrike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</a:t>
            </a:r>
            <a:r>
              <a:rPr lang="en" altLang="ko-KR" sz="1800" b="1" i="0" u="none" strike="noStrike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OpenMP</a:t>
            </a:r>
            <a:r>
              <a:rPr lang="ko-KR" altLang="en-US" sz="1800" i="0" u="none" strike="noStrike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사용한 지속적인 메모리 최적화</a:t>
            </a:r>
            <a:endParaRPr lang="en-US" altLang="ko-KR" sz="18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/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" altLang="ko-KR" sz="17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11904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A2CB3-9482-12F2-226E-71499EE94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해시 알고리즘 최적화 연구 사례 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MD5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C7843D-2705-23EE-AAE1-1DEAA7D2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20" y="1152525"/>
            <a:ext cx="11780080" cy="5497728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" altLang="ko-KR" sz="20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High Throughput Implementation of MD5 Algorithm on GPU</a:t>
            </a:r>
            <a:endParaRPr kumimoji="1" lang="en-US" altLang="ko-KR" sz="20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b="1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주요 기법</a:t>
            </a:r>
            <a:endParaRPr lang="en-US" altLang="ko-KR" sz="2000" b="1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b="1" dirty="0">
                <a:solidFill>
                  <a:srgbClr val="C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 </a:t>
            </a:r>
            <a:r>
              <a:rPr lang="ko-KR" altLang="en-US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 </a:t>
            </a:r>
            <a:r>
              <a:rPr lang="ko-KR" altLang="en-US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라운드 논리적 시프트 연산을 통해 </a:t>
            </a:r>
            <a:r>
              <a:rPr lang="en-US" altLang="ko-KR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 </a:t>
            </a:r>
            <a:r>
              <a:rPr lang="ko-KR" altLang="en-US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실행 명령 수 감소</a:t>
            </a:r>
            <a:endParaRPr lang="en-US" altLang="ko-KR" sz="1800" b="1" dirty="0">
              <a:solidFill>
                <a:srgbClr val="C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계산 효율성 향상</a:t>
            </a:r>
            <a:endParaRPr lang="en-US" altLang="ko-KR" sz="16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Shared memory </a:t>
            </a:r>
            <a:r>
              <a:rPr lang="ko-KR" altLang="en-US" sz="18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적극 활용</a:t>
            </a:r>
            <a:endParaRPr lang="en-US" altLang="ko-KR" sz="18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Shared memory</a:t>
            </a:r>
            <a:r>
              <a:rPr lang="ko-KR" altLang="en-US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에 입력 데이터 </a:t>
            </a:r>
            <a:r>
              <a:rPr lang="ko-KR" altLang="en-US" sz="1600" dirty="0" err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캐싱</a:t>
            </a:r>
            <a:r>
              <a:rPr lang="ko-KR" altLang="en-US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 Global memory</a:t>
            </a:r>
            <a:r>
              <a:rPr lang="ko-KR" altLang="en-US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사용 시의 지연 감소</a:t>
            </a:r>
            <a:endParaRPr lang="en-US" altLang="ko-KR" sz="16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2">
              <a:lnSpc>
                <a:spcPct val="100000"/>
              </a:lnSpc>
            </a:pPr>
            <a:r>
              <a:rPr lang="ko-KR" altLang="en-US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데이터 블록을 효율적으로 처리</a:t>
            </a:r>
            <a:endParaRPr lang="en-US" altLang="ko-KR" sz="16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3"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MD5</a:t>
            </a:r>
            <a:r>
              <a:rPr lang="ko-KR" altLang="en-US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에서는 </a:t>
            </a:r>
            <a:r>
              <a:rPr lang="en-US" altLang="ko-KR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128-bit</a:t>
            </a:r>
            <a:r>
              <a:rPr lang="ko-KR" altLang="en-US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를 하나의 </a:t>
            </a:r>
            <a:r>
              <a:rPr lang="en-US" altLang="ko-KR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state</a:t>
            </a:r>
            <a:r>
              <a:rPr lang="ko-KR" altLang="en-US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로 사용</a:t>
            </a:r>
            <a:br>
              <a:rPr lang="en-US" altLang="ko-KR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</a:br>
            <a:r>
              <a:rPr lang="en-US" altLang="ko-KR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 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각 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thread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의 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shared memory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에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512-bit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의 공간을 할당 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 </a:t>
            </a:r>
            <a:r>
              <a:rPr lang="ko-KR" altLang="en-US" sz="16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각 라운드 함수에 대해 병렬 연산 가능</a:t>
            </a:r>
            <a:endParaRPr lang="en-US" altLang="ko-KR" sz="1400" b="1" dirty="0">
              <a:solidFill>
                <a:srgbClr val="C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각 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SM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이 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16KB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의 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shared memory 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가지므로 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block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의 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thread 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수가 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256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을 초과할 경우 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shared memory 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용량 초과</a:t>
            </a:r>
            <a:br>
              <a:rPr lang="en-US" altLang="ko-KR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</a:br>
            <a:r>
              <a:rPr lang="en-US" altLang="ko-KR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 16KB / 256 = 512-bit  thread</a:t>
            </a:r>
            <a:r>
              <a:rPr lang="ko-KR" altLang="en-US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가 </a:t>
            </a:r>
            <a:r>
              <a:rPr lang="en-US" altLang="ko-KR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256</a:t>
            </a:r>
            <a:r>
              <a:rPr lang="ko-KR" altLang="en-US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개가 넘으면 </a:t>
            </a:r>
            <a:r>
              <a:rPr lang="en-US" altLang="ko-KR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512-bit</a:t>
            </a:r>
            <a:r>
              <a:rPr lang="ko-KR" altLang="en-US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를 초과하므로 </a:t>
            </a:r>
            <a:r>
              <a:rPr lang="ko-KR" altLang="en-US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적절히 설정해야 함</a:t>
            </a:r>
            <a:endParaRPr lang="en-US" altLang="ko-KR" sz="16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r>
              <a:rPr lang="ko-KR" altLang="en-US" sz="2000" b="1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  <a:endParaRPr lang="en-US" altLang="ko-KR" sz="2000" b="1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 단순화 및 </a:t>
            </a:r>
            <a:r>
              <a:rPr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Shared memory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적극 활용하여 성능 향상</a:t>
            </a:r>
            <a:endParaRPr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</a:pP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Thread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수를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256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아닌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224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 </a:t>
            </a:r>
            <a:r>
              <a:rPr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192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할 경우 더 효율적</a:t>
            </a:r>
            <a:endParaRPr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</a:pP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해시 연산 관련 외의 파라미터도 메모리를 차지하므로 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해시 연산을 위한 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thread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수를 줄여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shared memory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안정적으로 사용</a:t>
            </a:r>
            <a:endParaRPr lang="en-US" altLang="ko-KR" sz="1600" b="1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/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" altLang="ko-KR" sz="17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871F22-B4E3-B417-AA88-9E0CD562A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662" y="986798"/>
            <a:ext cx="3899338" cy="311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827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A2CB3-9482-12F2-226E-71499EE94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해시 알고리즘 최적화 연구 사례 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MD5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C7843D-2705-23EE-AAE1-1DEAA7D2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677205" cy="5497728"/>
          </a:xfrm>
        </p:spPr>
        <p:txBody>
          <a:bodyPr>
            <a:normAutofit/>
          </a:bodyPr>
          <a:lstStyle/>
          <a:p>
            <a:r>
              <a:rPr lang="en" altLang="ko-KR" sz="20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PDF </a:t>
            </a:r>
            <a:r>
              <a:rPr lang="ko-KR" altLang="en-US" sz="20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버전 </a:t>
            </a:r>
            <a:r>
              <a:rPr lang="en-US" altLang="ko-KR" sz="20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1.4-1.6</a:t>
            </a:r>
            <a:r>
              <a:rPr lang="ko-KR" altLang="en-US" sz="20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</a:t>
            </a:r>
            <a:r>
              <a:rPr lang="en-US" altLang="ko-KR" sz="20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" altLang="ko-KR" sz="20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CUDA GPU </a:t>
            </a:r>
            <a:r>
              <a:rPr lang="ko-KR" altLang="en-US" sz="20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환경에서의 암호 해독 최적 구현</a:t>
            </a:r>
            <a:endParaRPr lang="en-US" altLang="ko-KR" sz="20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주요 기법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MD5</a:t>
            </a:r>
            <a:r>
              <a:rPr lang="ko-KR" altLang="en-US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맨 처음 연산에서 첫 </a:t>
            </a:r>
            <a:r>
              <a:rPr lang="en-US" altLang="ko-KR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state</a:t>
            </a:r>
            <a:r>
              <a:rPr lang="ko-KR" altLang="en-US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상수 값이므로 미리 연산</a:t>
            </a:r>
            <a:endParaRPr lang="en-US" altLang="ko-KR" sz="1800" b="1" dirty="0">
              <a:solidFill>
                <a:srgbClr val="C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/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 연산을 미리 수행하여 제거</a:t>
            </a:r>
            <a:endParaRPr lang="en-US" altLang="ko-KR" sz="18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 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상에서의 병렬 처리</a:t>
            </a:r>
            <a:endParaRPr lang="en-US" altLang="ko-KR" sz="22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  <a:endParaRPr lang="en" altLang="ko-KR" sz="2000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kumimoji="0" lang="ko-KR" altLang="ko-KR" sz="1800" b="1" i="0" u="none" strike="noStrike" cap="none" normalizeH="0" baseline="0" dirty="0">
                <a:ln>
                  <a:noFill/>
                </a:ln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같은 환경에서 동작시킨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해시캣과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비교 했을 때</a:t>
            </a:r>
            <a:r>
              <a:rPr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처리량을 달성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/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RTX 3060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22.5%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/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RTX 3090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15.2%</a:t>
            </a:r>
            <a:endParaRPr kumimoji="1" lang="en-US" altLang="ko-KR" sz="1800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B6B1E41-C86D-5A29-EA92-F29F3115836D}"/>
              </a:ext>
            </a:extLst>
          </p:cNvPr>
          <p:cNvGrpSpPr/>
          <p:nvPr/>
        </p:nvGrpSpPr>
        <p:grpSpPr>
          <a:xfrm>
            <a:off x="1574276" y="2976513"/>
            <a:ext cx="9633988" cy="904974"/>
            <a:chOff x="1574276" y="2862003"/>
            <a:chExt cx="9633988" cy="90497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04282B4-8248-1001-62CF-C15CB8F17657}"/>
                </a:ext>
              </a:extLst>
            </p:cNvPr>
            <p:cNvGrpSpPr/>
            <p:nvPr/>
          </p:nvGrpSpPr>
          <p:grpSpPr>
            <a:xfrm>
              <a:off x="1574276" y="2862003"/>
              <a:ext cx="9633988" cy="904974"/>
              <a:chOff x="1574276" y="2748880"/>
              <a:chExt cx="9633988" cy="904974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F04AFDD3-25B7-349D-D1C1-648D192B7D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26" t="36270" r="36348" b="34406"/>
              <a:stretch/>
            </p:blipFill>
            <p:spPr bwMode="auto">
              <a:xfrm>
                <a:off x="1574276" y="2748880"/>
                <a:ext cx="2144661" cy="904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E9746476-B428-DE37-8A9F-8F6B996917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53" t="88758" r="3375" b="1161"/>
              <a:stretch/>
            </p:blipFill>
            <p:spPr bwMode="auto">
              <a:xfrm>
                <a:off x="7399835" y="3045825"/>
                <a:ext cx="3808429" cy="311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EF112238-C1CC-E4CA-6718-93D3E4253FE1}"/>
                </a:ext>
              </a:extLst>
            </p:cNvPr>
            <p:cNvCxnSpPr>
              <a:cxnSpLocks/>
              <a:stCxn id="4098" idx="3"/>
              <a:endCxn id="6" idx="1"/>
            </p:cNvCxnSpPr>
            <p:nvPr/>
          </p:nvCxnSpPr>
          <p:spPr>
            <a:xfrm>
              <a:off x="3718937" y="3314490"/>
              <a:ext cx="36808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C4B0665-0613-4B6E-9920-78AC663D585D}"/>
                    </a:ext>
                  </a:extLst>
                </p:cNvPr>
                <p:cNvSpPr txBox="1"/>
                <p:nvPr/>
              </p:nvSpPr>
              <p:spPr>
                <a:xfrm>
                  <a:off x="3556190" y="2884431"/>
                  <a:ext cx="400639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m:t>𝒙</m:t>
                      </m:r>
                    </m:oMath>
                  </a14:m>
                  <a:r>
                    <a:rPr lang="ko-KR" altLang="en-US" sz="1600" b="1">
                      <a:solidFill>
                        <a:srgbClr val="0070C0"/>
                      </a:solidFill>
                      <a:effectLst/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를 제외한 값은 상수이므로 미리 처리</a:t>
                  </a:r>
                  <a:endParaRPr lang="en-US" altLang="ko-KR" sz="1600" b="1">
                    <a:solidFill>
                      <a:srgbClr val="0070C0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C4B0665-0613-4B6E-9920-78AC663D5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6190" y="2884431"/>
                  <a:ext cx="4006392" cy="338554"/>
                </a:xfrm>
                <a:prstGeom prst="rect">
                  <a:avLst/>
                </a:prstGeom>
                <a:blipFill>
                  <a:blip r:embed="rId3"/>
                  <a:stretch>
                    <a:fillRect t="-7407" b="-2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09270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A2CB3-9482-12F2-226E-71499EE94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해시 알고리즘 최적화 연구 사례 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SHA1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C7843D-2705-23EE-AAE1-1DEAA7D2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677205" cy="549772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ko-KR" sz="20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GPU-Based High Performance Password Recovery Technique for Hash Functions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b="1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주요 기법 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(MD5</a:t>
            </a:r>
            <a:r>
              <a:rPr lang="ko-KR" altLang="en-US" sz="2000" b="1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동일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Branch </a:t>
            </a:r>
            <a:r>
              <a:rPr lang="ko-KR" altLang="en-US" sz="18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제거</a:t>
            </a:r>
            <a:endParaRPr lang="en-US" altLang="ko-KR" sz="18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sz="18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Loop unrolling</a:t>
            </a:r>
          </a:p>
          <a:p>
            <a:pPr lvl="2">
              <a:lnSpc>
                <a:spcPct val="10000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Word expansion </a:t>
            </a:r>
            <a:r>
              <a:rPr lang="ko-KR" altLang="en-US" sz="18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때문에 </a:t>
            </a:r>
            <a:r>
              <a:rPr lang="en-US" altLang="ko-KR" sz="18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MD5</a:t>
            </a:r>
            <a:r>
              <a:rPr lang="ko-KR" altLang="en-US" sz="18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보다 효과적이지 않음</a:t>
            </a:r>
            <a:endParaRPr lang="en-US" altLang="ko-KR" sz="18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3">
              <a:lnSpc>
                <a:spcPct val="10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80</a:t>
            </a:r>
            <a:r>
              <a:rPr lang="ko-KR" altLang="en-US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개의 </a:t>
            </a:r>
            <a:r>
              <a:rPr lang="en-US" altLang="ko-KR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32-bit </a:t>
            </a:r>
            <a:r>
              <a:rPr lang="ko-KR" altLang="en-US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정수에 대한 미리 계산된 값이 </a:t>
            </a:r>
            <a:r>
              <a:rPr lang="en-US" altLang="ko-KR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register</a:t>
            </a:r>
            <a:r>
              <a:rPr lang="ko-KR" altLang="en-US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에 저장되면 성능 향상</a:t>
            </a:r>
            <a:endParaRPr lang="en-US" altLang="ko-KR" sz="16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3">
              <a:lnSpc>
                <a:spcPct val="10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그러나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,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register</a:t>
            </a:r>
            <a:r>
              <a:rPr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는 제한된 리소스이므로 오히려 성능이 감소</a:t>
            </a:r>
            <a:endParaRPr lang="en-US" altLang="ko-KR" sz="1600" b="1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3">
              <a:lnSpc>
                <a:spcPct val="10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따라서 </a:t>
            </a:r>
            <a:r>
              <a:rPr lang="en-US" altLang="ko-KR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16~79</a:t>
            </a:r>
            <a:r>
              <a:rPr lang="ko-KR" altLang="en-US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라운드는 미리 저장 </a:t>
            </a:r>
            <a:r>
              <a:rPr lang="en-US" altLang="ko-KR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X </a:t>
            </a:r>
          </a:p>
          <a:p>
            <a:pPr lvl="3">
              <a:lnSpc>
                <a:spcPct val="100000"/>
              </a:lnSpc>
            </a:pP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이러한 이슈에 대해 </a:t>
            </a:r>
            <a:r>
              <a:rPr lang="ko-KR" altLang="en-US" sz="1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word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expansion에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대한 명령어 수를 줄이는 최적화 방식도 제안</a:t>
            </a:r>
            <a:endParaRPr lang="en-US" altLang="ko-KR" sz="16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2601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A2CB3-9482-12F2-226E-71499EE94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해시 알고리즘 최적화 연구 사례 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SHA512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C7843D-2705-23EE-AAE1-1DEAA7D2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677205" cy="549772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1" i="0" dirty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Optimized Password Recovery for SHA-512 on GPUs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기법</a:t>
            </a:r>
            <a:endParaRPr kumimoji="1" lang="en-US" altLang="ko-KR" sz="2000" b="1" dirty="0">
              <a:solidFill>
                <a:srgbClr val="0D0D0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Register 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재사용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(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메모리 최적화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)</a:t>
            </a:r>
            <a:endParaRPr kumimoji="1" lang="en-US" altLang="ko-KR" sz="1800" b="1" dirty="0">
              <a:solidFill>
                <a:srgbClr val="0070C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2">
              <a:lnSpc>
                <a:spcPct val="150000"/>
              </a:lnSpc>
            </a:pPr>
            <a:r>
              <a:rPr kumimoji="1" lang="en-US" altLang="ko-KR" sz="1800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Word expansion</a:t>
            </a:r>
            <a:r>
              <a:rPr kumimoji="1" lang="ko-KR" altLang="en-US" sz="1800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</a:t>
            </a:r>
            <a:r>
              <a:rPr kumimoji="1" lang="en-US" altLang="ko-KR" sz="1800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1" lang="en-US" altLang="ko-KR" sz="18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16</a:t>
            </a:r>
            <a:r>
              <a:rPr kumimoji="1" lang="ko-KR" altLang="en-US" sz="18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</a:t>
            </a:r>
            <a:r>
              <a:rPr kumimoji="1" lang="en-US" altLang="ko-KR" sz="18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word</a:t>
            </a:r>
            <a:r>
              <a:rPr kumimoji="1" lang="ko-KR" altLang="en-US" sz="18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마다 재사용 </a:t>
            </a:r>
            <a:r>
              <a:rPr kumimoji="1" lang="en-US" altLang="ko-KR" sz="1800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kumimoji="1" lang="en-US" altLang="ko-KR" sz="1800" b="1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80</a:t>
            </a:r>
            <a:r>
              <a:rPr kumimoji="1" lang="ko-KR" altLang="en-US" sz="1800" b="1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</a:t>
            </a:r>
            <a:r>
              <a:rPr kumimoji="1" lang="en-US" altLang="ko-KR" sz="1800" b="1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64-bit word </a:t>
            </a:r>
            <a:r>
              <a:rPr kumimoji="1" lang="en-US" altLang="ko-KR" sz="1800" b="1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 5120-bit</a:t>
            </a:r>
            <a:r>
              <a:rPr kumimoji="1" lang="en-US" altLang="ko-KR" sz="1800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빠른 명령어 사용 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연산 속도 최적화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kumimoji="1" lang="en-US" altLang="ko-KR" sz="1800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Shift operation</a:t>
            </a:r>
            <a:r>
              <a:rPr kumimoji="1" lang="ko-KR" altLang="en-US" sz="1800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위해 </a:t>
            </a:r>
            <a:r>
              <a:rPr kumimoji="1" lang="en-US" altLang="ko-KR" sz="1800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OpenCL</a:t>
            </a:r>
            <a:r>
              <a:rPr kumimoji="1" lang="ko-KR" altLang="en-US" sz="1800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내장 명령어 </a:t>
            </a:r>
            <a:r>
              <a:rPr kumimoji="1" lang="en-US" altLang="ko-KR" sz="18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(“</a:t>
            </a:r>
            <a:r>
              <a:rPr lang="en" altLang="ko-KR" sz="1800" b="1" dirty="0" err="1">
                <a:solidFill>
                  <a:srgbClr val="C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amd_bitalign</a:t>
            </a:r>
            <a:r>
              <a:rPr lang="en-US" altLang="ko-KR" sz="1800" b="1" dirty="0">
                <a:solidFill>
                  <a:srgbClr val="C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 </a:t>
            </a:r>
            <a:r>
              <a:rPr lang="ko-KR" altLang="en-US" sz="1800" b="1" dirty="0">
                <a:solidFill>
                  <a:srgbClr val="C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</a:t>
            </a:r>
            <a:r>
              <a:rPr lang="en-US" altLang="ko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 64-bit circular shift</a:t>
            </a:r>
            <a:r>
              <a:rPr lang="en-US" altLang="ko-KR" sz="1800" dirty="0">
                <a:latin typeface="TimesNewRomanPSMT"/>
              </a:rPr>
              <a:t>)</a:t>
            </a:r>
            <a:endParaRPr kumimoji="1" lang="en-US" altLang="ko-KR" sz="1800" dirty="0">
              <a:solidFill>
                <a:srgbClr val="0D0D0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비동기식 병렬 처리</a:t>
            </a:r>
            <a:endParaRPr kumimoji="1" lang="en-US" altLang="ko-KR" sz="1800" dirty="0">
              <a:solidFill>
                <a:srgbClr val="0D0D0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2"/>
            <a:r>
              <a:rPr kumimoji="1" lang="en-US" altLang="ko-KR" sz="1800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CUDA Stream</a:t>
            </a:r>
            <a:r>
              <a:rPr kumimoji="1" lang="ko-KR" altLang="en-US" sz="1800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 같이 </a:t>
            </a:r>
            <a:r>
              <a:rPr kumimoji="1" lang="en-US" altLang="ko-KR" sz="1800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GPU</a:t>
            </a:r>
            <a:r>
              <a:rPr kumimoji="1" lang="ko-KR" altLang="en-US" sz="1800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연산하는 동안 </a:t>
            </a:r>
            <a:r>
              <a:rPr kumimoji="1" lang="en-US" altLang="ko-KR" sz="1800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CPU</a:t>
            </a:r>
            <a:r>
              <a:rPr kumimoji="1" lang="ko-KR" altLang="en-US" sz="1800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다음 연산 대상 생성</a:t>
            </a:r>
            <a:endParaRPr kumimoji="1" lang="en-US" altLang="ko-KR" sz="1800" dirty="0">
              <a:solidFill>
                <a:srgbClr val="0D0D0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2"/>
            <a:endParaRPr kumimoji="1" lang="en-US" altLang="ko-KR" sz="1200" dirty="0">
              <a:solidFill>
                <a:srgbClr val="0D0D0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결과</a:t>
            </a:r>
            <a:endParaRPr kumimoji="1" lang="en-US" altLang="ko-KR" sz="2000" b="1" dirty="0">
              <a:solidFill>
                <a:srgbClr val="0D0D0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/>
            <a:r>
              <a:rPr lang="en" altLang="ko-KR" sz="18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Hashcat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보다 약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11%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빠름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AMD R9 290 GPU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1055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MH/s </a:t>
            </a:r>
            <a:r>
              <a:rPr lang="en-US" altLang="ko-KR" sz="1800" b="1" dirty="0">
                <a:solidFill>
                  <a:srgbClr val="0070C0"/>
                </a:solidFill>
                <a:latin typeface="Arial" panose="020B0604020202020204" pitchFamily="34" charset="0"/>
              </a:rPr>
              <a:t>(optimized)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" altLang="ko-K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Hashcat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948MH/s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sz="1400" dirty="0"/>
          </a:p>
          <a:p>
            <a:pPr lvl="1"/>
            <a:endParaRPr kumimoji="1" lang="en-US" altLang="ko-KR" sz="1800" dirty="0">
              <a:solidFill>
                <a:srgbClr val="0D0D0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121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A2CB3-9482-12F2-226E-71499EE94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NPU 상에서의 해시 연산 가속화를 위한 요구 사항</a:t>
            </a:r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3AC7843D-2705-23EE-AAE1-1DEAA7D2DE5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11163" y="1152525"/>
                <a:ext cx="11677205" cy="5497728"/>
              </a:xfrm>
            </p:spPr>
            <p:txBody>
              <a:bodyPr>
                <a:noAutofit/>
              </a:bodyPr>
              <a:lstStyle/>
              <a:p>
                <a:r>
                  <a:rPr kumimoji="1" lang="en-US" altLang="ko-KR" sz="2000" b="1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NPU</a:t>
                </a:r>
                <a:r>
                  <a:rPr kumimoji="1" lang="ko-KR" altLang="en-US" sz="2000" b="1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제공해야 하는 연산</a:t>
                </a:r>
                <a:endParaRPr kumimoji="1" lang="en-US" altLang="ko-KR" sz="2000" b="1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kumimoji="1" lang="ko-KR" altLang="en-US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비트 단위 논리 연산</a:t>
                </a:r>
                <a:endParaRPr kumimoji="1" lang="en-US" altLang="ko-KR" sz="1800" b="1" dirty="0">
                  <a:solidFill>
                    <a:srgbClr val="C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kumimoji="1" lang="ko-KR" altLang="en-US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산술 모듈러 연산</a:t>
                </a:r>
                <a:r>
                  <a:rPr kumimoji="1" lang="ko-KR" altLang="en-US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800" dirty="0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𝑚𝑜𝑑</m:t>
                    </m:r>
                    <m:r>
                      <a:rPr kumimoji="1"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 </m:t>
                    </m:r>
                    <m:sSup>
                      <m:sSupPr>
                        <m:ctrlPr>
                          <a:rPr kumimoji="1"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sSupPr>
                      <m:e>
                        <m:r>
                          <a:rPr kumimoji="1"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2</m:t>
                        </m:r>
                      </m:e>
                      <m:sup>
                        <m:r>
                          <a:rPr kumimoji="1"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32</m:t>
                        </m:r>
                      </m:sup>
                    </m:sSup>
                  </m:oMath>
                </a14:m>
                <a:r>
                  <a:rPr kumimoji="1" lang="ko-KR" altLang="en-US" sz="1800" dirty="0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등</a:t>
                </a:r>
                <a:r>
                  <a:rPr kumimoji="1" lang="en-US" altLang="ko-KR" sz="1800" dirty="0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endParaRPr kumimoji="1" lang="en-US" altLang="ko-KR" sz="800" b="1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0" indent="0">
                  <a:buNone/>
                </a:pPr>
                <a:endParaRPr kumimoji="1" lang="en-US" altLang="ko-KR" sz="800" b="1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r>
                  <a:rPr kumimoji="1" lang="en-US" altLang="ko-KR" sz="20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On-chip Memory </a:t>
                </a:r>
                <a:r>
                  <a:rPr kumimoji="1" lang="ko-KR" altLang="en-US" sz="20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용량</a:t>
                </a:r>
                <a:r>
                  <a:rPr kumimoji="1" lang="ko-KR" altLang="en-US" sz="2000" b="1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20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(1</a:t>
                </a:r>
                <a:r>
                  <a:rPr kumimoji="1" lang="ko-KR" altLang="en-US" sz="20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20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block hash</a:t>
                </a:r>
                <a:r>
                  <a:rPr kumimoji="1" lang="ko-KR" altLang="en-US" sz="20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대한</a:t>
                </a:r>
                <a:r>
                  <a:rPr kumimoji="1" lang="en-US" altLang="ko-KR" sz="20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MD5</a:t>
                </a:r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kumimoji="1" lang="ko-KR" altLang="en-US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최소</a:t>
                </a:r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512-bit</a:t>
                </a:r>
                <a:r>
                  <a:rPr kumimoji="1" lang="ko-KR" altLang="en-US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이상 </a:t>
                </a:r>
                <a:r>
                  <a:rPr kumimoji="1" lang="en-US" altLang="ko-KR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(GPU</a:t>
                </a:r>
                <a:r>
                  <a:rPr kumimoji="1" lang="ko-KR" altLang="en-US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shared memory</a:t>
                </a:r>
                <a:r>
                  <a:rPr kumimoji="1" lang="ko-KR" altLang="en-US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</a:t>
                </a:r>
                <a:r>
                  <a:rPr kumimoji="1" lang="en-US" altLang="ko-KR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512-bit</a:t>
                </a:r>
                <a:r>
                  <a:rPr kumimoji="1" lang="ko-KR" altLang="en-US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필요</a:t>
                </a:r>
                <a:r>
                  <a:rPr kumimoji="1" lang="en-US" altLang="ko-KR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br>
                  <a:rPr kumimoji="1" lang="en-US" altLang="ko-KR" sz="1800" b="1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</a:br>
                <a:r>
                  <a:rPr kumimoji="1" lang="en-US" altLang="ko-KR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kumimoji="1" lang="en-US" altLang="ko-KR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𝑭</m:t>
                    </m:r>
                    <m:r>
                      <a:rPr kumimoji="1" lang="en-US" altLang="ko-KR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, </m:t>
                    </m:r>
                    <m:r>
                      <a:rPr kumimoji="1" lang="en-US" altLang="ko-KR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𝑮</m:t>
                    </m:r>
                    <m:r>
                      <a:rPr kumimoji="1" lang="en-US" altLang="ko-KR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, </m:t>
                    </m:r>
                    <m:r>
                      <a:rPr kumimoji="1" lang="en-US" altLang="ko-KR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𝑯</m:t>
                    </m:r>
                    <m:r>
                      <a:rPr kumimoji="1" lang="en-US" altLang="ko-KR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, </m:t>
                    </m:r>
                    <m:r>
                      <a:rPr kumimoji="1" lang="en-US" altLang="ko-KR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𝑰</m:t>
                    </m:r>
                  </m:oMath>
                </a14:m>
                <a:r>
                  <a:rPr kumimoji="1" lang="en-US" altLang="ko-KR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(</a:t>
                </a:r>
                <a:r>
                  <a:rPr kumimoji="1" lang="ko-KR" altLang="en-US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라운드 함수</a:t>
                </a:r>
                <a:r>
                  <a:rPr kumimoji="1" lang="en-US" altLang="ko-KR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)</a:t>
                </a:r>
                <a:r>
                  <a:rPr kumimoji="1" lang="ko-KR" altLang="en-US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에 대해 병렬</a:t>
                </a:r>
                <a:endParaRPr kumimoji="1" lang="en-US" altLang="ko-KR" sz="1800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SHA1: </a:t>
                </a:r>
                <a:r>
                  <a:rPr kumimoji="1" lang="ko-KR" altLang="en-US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최소 </a:t>
                </a:r>
                <a:r>
                  <a:rPr kumimoji="1" lang="en-US" altLang="ko-KR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2560-bit </a:t>
                </a:r>
                <a:r>
                  <a:rPr kumimoji="1" lang="ko-KR" altLang="en-US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이상 </a:t>
                </a:r>
                <a:r>
                  <a:rPr kumimoji="1" lang="en-US" altLang="ko-KR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(Loop unrolling </a:t>
                </a:r>
                <a:r>
                  <a:rPr kumimoji="1" lang="ko-KR" altLang="en-US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</a:t>
                </a:r>
                <a:r>
                  <a:rPr kumimoji="1" lang="en-US" altLang="ko-KR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kumimoji="1" lang="en-US" altLang="ko-KR" sz="1800" b="1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word expansion</a:t>
                </a:r>
                <a:r>
                  <a:rPr kumimoji="1" lang="ko-KR" altLang="en-US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대한 값을 </a:t>
                </a:r>
                <a:r>
                  <a:rPr kumimoji="1" lang="ko-KR" altLang="en-US" sz="1800" b="1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사전 연산 후</a:t>
                </a:r>
                <a:r>
                  <a:rPr kumimoji="1" lang="en-US" altLang="ko-KR" sz="1800" b="1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kumimoji="1" lang="ko-KR" altLang="en-US" sz="1800" b="1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읽어오면 됨</a:t>
                </a:r>
                <a:r>
                  <a:rPr kumimoji="1" lang="en-US" altLang="ko-KR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SHA-512: </a:t>
                </a:r>
                <a:r>
                  <a:rPr kumimoji="1" lang="ko-KR" altLang="en-US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최소 </a:t>
                </a:r>
                <a:r>
                  <a:rPr kumimoji="1" lang="en-US" altLang="ko-KR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5120-bit </a:t>
                </a:r>
                <a:r>
                  <a:rPr kumimoji="1" lang="ko-KR" altLang="en-US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이상 </a:t>
                </a:r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메모리 최적화를 위해 </a:t>
                </a:r>
                <a:r>
                  <a:rPr kumimoji="1" lang="en-US" altLang="ko-KR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word expansion</a:t>
                </a:r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대한 </a:t>
                </a:r>
                <a:r>
                  <a:rPr kumimoji="1" lang="ko-KR" altLang="en-US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레지스터를 재사용하지 않는 경우</a:t>
                </a:r>
                <a:r>
                  <a:rPr kumimoji="1" lang="en-US" altLang="ko-KR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ko-KR" altLang="en-US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 정도의 </a:t>
                </a:r>
                <a:r>
                  <a:rPr kumimoji="1" lang="en-US" altLang="ko-KR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on-chip memory</a:t>
                </a:r>
                <a:r>
                  <a:rPr kumimoji="1" lang="ko-KR" altLang="en-US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있으면</a:t>
                </a:r>
                <a:r>
                  <a:rPr kumimoji="1" lang="en-US" altLang="ko-KR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kumimoji="1" lang="ko-KR" altLang="en-US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해당 </a:t>
                </a:r>
                <a:r>
                  <a:rPr kumimoji="1" lang="ko-KR" altLang="en-US" sz="1800" dirty="0" err="1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논문들에서</a:t>
                </a:r>
                <a:r>
                  <a:rPr kumimoji="1" lang="ko-KR" altLang="en-US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제안한 병렬 연산에서</a:t>
                </a:r>
                <a:br>
                  <a:rPr kumimoji="1" lang="en-US" altLang="ko-KR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</a:br>
                <a:r>
                  <a:rPr kumimoji="1" lang="ko-KR" altLang="en-US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하나의 </a:t>
                </a:r>
                <a:r>
                  <a:rPr kumimoji="1" lang="ko-KR" altLang="en-US" sz="1800" dirty="0" err="1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청크에</a:t>
                </a:r>
                <a:r>
                  <a:rPr kumimoji="1" lang="ko-KR" altLang="en-US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대해 추가적으로 여러 번의 메모리 접근이 필요하지 않음</a:t>
                </a:r>
                <a:endParaRPr kumimoji="1" lang="en-US" altLang="ko-KR" sz="1800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𝑵</m:t>
                    </m:r>
                  </m:oMath>
                </a14:m>
                <a:r>
                  <a:rPr kumimoji="1" lang="ko-KR" altLang="en-US" sz="1800" b="1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개의 해시 연산 시</a:t>
                </a:r>
                <a:r>
                  <a:rPr kumimoji="1" lang="en-US" altLang="ko-KR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kumimoji="1" lang="ko-KR" altLang="en-US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최소로 필요한 </a:t>
                </a:r>
                <a:r>
                  <a:rPr kumimoji="1" lang="en-US" altLang="ko-KR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on-chip memory</a:t>
                </a:r>
                <a:r>
                  <a:rPr kumimoji="1" lang="ko-KR" altLang="en-US" sz="1800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는 </a:t>
                </a:r>
                <a:r>
                  <a:rPr kumimoji="1" lang="ko-KR" altLang="en-US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위의 각 용량에 </a:t>
                </a:r>
                <a14:m>
                  <m:oMath xmlns:m="http://schemas.openxmlformats.org/officeDocument/2006/math">
                    <m:r>
                      <a:rPr kumimoji="1" lang="en-US" altLang="ko-KR" sz="1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𝑵</m:t>
                    </m:r>
                  </m:oMath>
                </a14:m>
                <a:r>
                  <a:rPr kumimoji="1" lang="ko-KR" altLang="en-US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을 곱해야 함</a:t>
                </a:r>
                <a:endParaRPr kumimoji="1" lang="en-US" altLang="ko-KR" sz="1800" b="1" dirty="0">
                  <a:solidFill>
                    <a:srgbClr val="C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kumimoji="1" lang="en-US" altLang="ko-KR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MD5</a:t>
                </a:r>
                <a:r>
                  <a:rPr kumimoji="1" lang="en-US" altLang="ko-KR" sz="1100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800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64</m:t>
                    </m:r>
                    <m:r>
                      <a:rPr kumimoji="1" lang="en-US" altLang="ko-KR" sz="1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2" charset="-127"/>
                      </a:rPr>
                      <m:t>∙</m:t>
                    </m:r>
                    <m:r>
                      <a:rPr kumimoji="1" lang="en-US" altLang="ko-KR" sz="1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2" charset="-127"/>
                      </a:rPr>
                      <m:t>𝑁</m:t>
                    </m:r>
                  </m:oMath>
                </a14:m>
                <a:r>
                  <a:rPr kumimoji="1" lang="en-US" altLang="ko-KR" sz="1800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-byte), </a:t>
                </a:r>
                <a:r>
                  <a:rPr kumimoji="1" lang="en-US" altLang="ko-KR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SHA1</a:t>
                </a:r>
                <a:r>
                  <a:rPr kumimoji="1" lang="en-US" altLang="ko-KR" sz="1800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(</a:t>
                </a:r>
                <a14:m>
                  <m:oMath xmlns:m="http://schemas.openxmlformats.org/officeDocument/2006/math">
                    <m:r>
                      <a:rPr kumimoji="1" lang="en-US" altLang="ko-KR" sz="1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320</m:t>
                    </m:r>
                    <m:r>
                      <a:rPr kumimoji="1" lang="en-US" altLang="ko-KR" sz="18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2" charset="-127"/>
                      </a:rPr>
                      <m:t>∙</m:t>
                    </m:r>
                    <m:r>
                      <a:rPr kumimoji="1" lang="en-US" altLang="ko-KR" sz="18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2" charset="-127"/>
                      </a:rPr>
                      <m:t>𝑁</m:t>
                    </m:r>
                    <m:r>
                      <a:rPr kumimoji="1" lang="en-US" altLang="ko-KR" sz="18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2" charset="-127"/>
                      </a:rPr>
                      <m:t> </m:t>
                    </m:r>
                  </m:oMath>
                </a14:m>
                <a:r>
                  <a:rPr kumimoji="1" lang="en-US" altLang="ko-KR" sz="1800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-byte), </a:t>
                </a:r>
                <a:r>
                  <a:rPr kumimoji="1" lang="en-US" altLang="ko-KR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SHA512</a:t>
                </a:r>
                <a:r>
                  <a:rPr kumimoji="1" lang="en-US" altLang="ko-KR" sz="1800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(</a:t>
                </a:r>
                <a14:m>
                  <m:oMath xmlns:m="http://schemas.openxmlformats.org/officeDocument/2006/math">
                    <m:r>
                      <a:rPr kumimoji="1" lang="en-US" altLang="ko-KR" sz="18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64</m:t>
                    </m:r>
                    <m:r>
                      <a:rPr kumimoji="1" lang="en-US" altLang="ko-KR" sz="1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0</m:t>
                    </m:r>
                    <m:r>
                      <a:rPr kumimoji="1" lang="en-US" altLang="ko-KR" sz="18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2" charset="-127"/>
                      </a:rPr>
                      <m:t>∙</m:t>
                    </m:r>
                    <m:r>
                      <a:rPr kumimoji="1" lang="en-US" altLang="ko-KR" sz="18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2" charset="-127"/>
                      </a:rPr>
                      <m:t>𝑁</m:t>
                    </m:r>
                    <m:r>
                      <a:rPr kumimoji="1" lang="en-US" altLang="ko-KR" sz="18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2" charset="-127"/>
                      </a:rPr>
                      <m:t> </m:t>
                    </m:r>
                  </m:oMath>
                </a14:m>
                <a:r>
                  <a:rPr kumimoji="1" lang="en-US" altLang="ko-KR" sz="1800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-byte)</a:t>
                </a:r>
                <a:r>
                  <a:rPr kumimoji="1" lang="ko-KR" altLang="en-US" sz="1800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kumimoji="1" lang="en-US" altLang="ko-KR" sz="1000" dirty="0">
                  <a:solidFill>
                    <a:srgbClr val="C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50000"/>
                  </a:lnSpc>
                </a:pPr>
                <a:endParaRPr kumimoji="1" lang="en-US" altLang="ko-KR" sz="2000" b="1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3AC7843D-2705-23EE-AAE1-1DEAA7D2D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11163" y="1152525"/>
                <a:ext cx="11677205" cy="5497728"/>
              </a:xfrm>
              <a:blipFill>
                <a:blip r:embed="rId2"/>
                <a:stretch>
                  <a:fillRect l="-470" t="-1109" b="-2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9E156229-E95A-58FB-37B5-A7D17E356B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959356"/>
                  </p:ext>
                </p:extLst>
              </p:nvPr>
            </p:nvGraphicFramePr>
            <p:xfrm>
              <a:off x="4342258" y="1152525"/>
              <a:ext cx="2615590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92197">
                      <a:extLst>
                        <a:ext uri="{9D8B030D-6E8A-4147-A177-3AD203B41FA5}">
                          <a16:colId xmlns:a16="http://schemas.microsoft.com/office/drawing/2014/main" val="4078939763"/>
                        </a:ext>
                      </a:extLst>
                    </a:gridCol>
                    <a:gridCol w="1923393">
                      <a:extLst>
                        <a:ext uri="{9D8B030D-6E8A-4147-A177-3AD203B41FA5}">
                          <a16:colId xmlns:a16="http://schemas.microsoft.com/office/drawing/2014/main" val="4107681715"/>
                        </a:ext>
                      </a:extLst>
                    </a:gridCol>
                  </a:tblGrid>
                  <a:tr h="226954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⋙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b="1" dirty="0">
                              <a:solidFill>
                                <a:srgbClr val="0070C0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Right rotation</a:t>
                          </a:r>
                          <a:endParaRPr lang="ko-KR" altLang="en-US" sz="1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7009926"/>
                      </a:ext>
                    </a:extLst>
                  </a:tr>
                  <a:tr h="2269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⨁</m:t>
                                </m:r>
                              </m:oMath>
                            </m:oMathPara>
                          </a14:m>
                          <a:endParaRPr kumimoji="1" lang="en-US" altLang="ko-KR" sz="1400" dirty="0"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b="1" dirty="0">
                              <a:solidFill>
                                <a:srgbClr val="0070C0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XOR</a:t>
                          </a:r>
                          <a:endParaRPr lang="ko-KR" altLang="en-US" sz="1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4174301"/>
                      </a:ext>
                    </a:extLst>
                  </a:tr>
                  <a:tr h="226954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⋀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b="1" dirty="0">
                              <a:solidFill>
                                <a:srgbClr val="0070C0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or</a:t>
                          </a:r>
                          <a:endParaRPr lang="ko-KR" altLang="en-US" sz="1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663926"/>
                      </a:ext>
                    </a:extLst>
                  </a:tr>
                  <a:tr h="2269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⊞</m:t>
                                </m:r>
                              </m:oMath>
                            </m:oMathPara>
                          </a14:m>
                          <a:endParaRPr kumimoji="1" lang="ko-KR" altLang="en-US" sz="1400" dirty="0"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b="1" dirty="0">
                              <a:solidFill>
                                <a:srgbClr val="0070C0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Modulo addition</a:t>
                          </a:r>
                          <a:endParaRPr lang="ko-KR" altLang="en-US" sz="1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9776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9E156229-E95A-58FB-37B5-A7D17E356B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959356"/>
                  </p:ext>
                </p:extLst>
              </p:nvPr>
            </p:nvGraphicFramePr>
            <p:xfrm>
              <a:off x="4342258" y="1152525"/>
              <a:ext cx="2615590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92197">
                      <a:extLst>
                        <a:ext uri="{9D8B030D-6E8A-4147-A177-3AD203B41FA5}">
                          <a16:colId xmlns:a16="http://schemas.microsoft.com/office/drawing/2014/main" val="4078939763"/>
                        </a:ext>
                      </a:extLst>
                    </a:gridCol>
                    <a:gridCol w="1923393">
                      <a:extLst>
                        <a:ext uri="{9D8B030D-6E8A-4147-A177-3AD203B41FA5}">
                          <a16:colId xmlns:a16="http://schemas.microsoft.com/office/drawing/2014/main" val="410768171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t="-4167" r="-280000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b="1" dirty="0">
                              <a:solidFill>
                                <a:srgbClr val="0070C0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Right rotation</a:t>
                          </a:r>
                          <a:endParaRPr lang="ko-KR" altLang="en-US" sz="1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7009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t="-100000" r="-280000" b="-2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b="1" dirty="0">
                              <a:solidFill>
                                <a:srgbClr val="0070C0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XOR</a:t>
                          </a:r>
                          <a:endParaRPr lang="ko-KR" altLang="en-US" sz="1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41743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t="-208333" r="-280000" b="-1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b="1" dirty="0">
                              <a:solidFill>
                                <a:srgbClr val="0070C0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or</a:t>
                          </a:r>
                          <a:endParaRPr lang="ko-KR" altLang="en-US" sz="1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663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t="-308333" r="-280000" b="-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b="1" dirty="0">
                              <a:solidFill>
                                <a:srgbClr val="0070C0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Modulo addition</a:t>
                          </a:r>
                          <a:endParaRPr lang="ko-KR" altLang="en-US" sz="1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9776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1EC4C8B3-7C6F-639B-8525-08D273B5BB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21" t="30193" r="16896" b="18879"/>
          <a:stretch/>
        </p:blipFill>
        <p:spPr>
          <a:xfrm>
            <a:off x="7280511" y="1152525"/>
            <a:ext cx="4499569" cy="2049309"/>
          </a:xfrm>
          <a:prstGeom prst="rect">
            <a:avLst/>
          </a:prstGeom>
        </p:spPr>
      </p:pic>
      <p:cxnSp>
        <p:nvCxnSpPr>
          <p:cNvPr id="12" name="구부러진 연결선[U] 11">
            <a:extLst>
              <a:ext uri="{FF2B5EF4-FFF2-40B4-BE49-F238E27FC236}">
                <a16:creationId xmlns:a16="http://schemas.microsoft.com/office/drawing/2014/main" id="{0E24E74B-AD22-46CE-894D-4D8D2F54C766}"/>
              </a:ext>
            </a:extLst>
          </p:cNvPr>
          <p:cNvCxnSpPr>
            <a:cxnSpLocks/>
            <a:endCxn id="10" idx="3"/>
          </p:cNvCxnSpPr>
          <p:nvPr/>
        </p:nvCxnSpPr>
        <p:spPr>
          <a:xfrm rot="5400000" flipH="1" flipV="1">
            <a:off x="8408038" y="2639876"/>
            <a:ext cx="3834738" cy="2909346"/>
          </a:xfrm>
          <a:prstGeom prst="curvedConnector4">
            <a:avLst>
              <a:gd name="adj1" fmla="val -635"/>
              <a:gd name="adj2" fmla="val 10785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418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87625-045F-6E7B-AE6E-F08AA30A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</a:t>
            </a:r>
            <a:r>
              <a:rPr lang="en-US" altLang="ko-KR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NPU</a:t>
            </a:r>
            <a:r>
              <a:rPr lang="ko-KR" altLang="en-US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에서의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암호 알고리즘 가속 가능여부 분석 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ANE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9D9953-FED1-F678-FA0D-AFFAA099EF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ANE</a:t>
            </a:r>
            <a:r>
              <a:rPr lang="ko-KR" altLang="en-US" sz="2000" b="1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</a:t>
            </a:r>
            <a:r>
              <a:rPr lang="ko-KR" altLang="en-US" sz="2000" b="1" dirty="0" err="1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딥러닝만</a:t>
            </a:r>
            <a:r>
              <a:rPr lang="ko-KR" altLang="en-US" sz="2000" b="1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지원 </a:t>
            </a:r>
            <a:r>
              <a:rPr lang="en-US" altLang="ko-KR" sz="20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(ANE</a:t>
            </a:r>
            <a:r>
              <a:rPr lang="ko-KR" altLang="en-US" sz="2000" dirty="0" err="1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</a:t>
            </a:r>
            <a:r>
              <a:rPr lang="ko-KR" altLang="en-US" sz="20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개발자가 선택할 수 없음</a:t>
            </a:r>
            <a:r>
              <a:rPr lang="en-US" altLang="ko-KR" sz="20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en-US" altLang="ko-KR" sz="2000" dirty="0" err="1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coreML</a:t>
            </a:r>
            <a:r>
              <a:rPr lang="en-US" altLang="ko-KR" sz="20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 시 우선 선택되는 프로세서가 </a:t>
            </a:r>
            <a:r>
              <a:rPr lang="en-US" altLang="ko-KR" sz="20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NPU</a:t>
            </a:r>
            <a:r>
              <a:rPr lang="ko-KR" altLang="en-US" sz="20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긴 함</a:t>
            </a:r>
            <a:r>
              <a:rPr lang="en-US" altLang="ko-KR" sz="20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AMX</a:t>
            </a:r>
            <a:r>
              <a:rPr lang="ko-KR" altLang="en-US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라는 행렬 가속기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숨어있었으며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reverse engineering</a:t>
            </a:r>
            <a:r>
              <a:rPr lang="ko-KR" altLang="en-US" sz="20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밝혀짐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AMX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딥러닝 연산에 사용될 때 있음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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보조 </a:t>
            </a:r>
            <a:r>
              <a:rPr lang="en-US" altLang="ko-KR" sz="20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NPU</a:t>
            </a:r>
            <a:r>
              <a:rPr lang="ko-KR" altLang="en-US" sz="20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로서의 가능성</a:t>
            </a:r>
            <a:r>
              <a:rPr lang="en-US" altLang="ko-KR" sz="20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(ANE </a:t>
            </a: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 시에도 활용될 때가 있다고 함</a:t>
            </a:r>
            <a:r>
              <a:rPr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VecLib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라는 라이브러리로 </a:t>
            </a:r>
            <a:r>
              <a:rPr lang="ko-KR" altLang="en-US" sz="20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벡터 및 행렬 연산 가능 </a:t>
            </a:r>
            <a:r>
              <a:rPr lang="en-US" altLang="ko-KR" sz="20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명령어 지원</a:t>
            </a:r>
            <a:r>
              <a:rPr lang="en-US" altLang="ko-KR" sz="20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AMX </a:t>
            </a:r>
            <a:r>
              <a:rPr lang="ko-KR" altLang="en-US" sz="20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활용하기도 함</a:t>
            </a:r>
            <a:r>
              <a:rPr lang="en-US" altLang="ko-KR" sz="20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br>
              <a:rPr lang="en-US" altLang="ko-KR" sz="20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 </a:t>
            </a:r>
            <a:r>
              <a:rPr lang="ko-KR" altLang="en-US" sz="20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큰 벡터 및 </a:t>
            </a:r>
            <a:r>
              <a:rPr lang="en-US" altLang="ko-KR" sz="20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SIMD </a:t>
            </a:r>
            <a:r>
              <a:rPr lang="ko-KR" altLang="en-US" sz="20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연산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가능하고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AMX</a:t>
            </a:r>
            <a:r>
              <a:rPr lang="ko-KR" altLang="en-US" sz="20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사용한 행렬 가속 연산 가능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kumimoji="1" lang="en-US" altLang="ko-KR" sz="20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XOR,</a:t>
            </a:r>
            <a:r>
              <a:rPr lang="ko-KR" altLang="en-US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Shift,</a:t>
            </a:r>
            <a:r>
              <a:rPr lang="ko-KR" altLang="en-US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Rotation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대한 명령어 없음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산술 연산은 지원 </a:t>
            </a:r>
            <a:r>
              <a:rPr lang="en-US" altLang="ko-KR" sz="2000" b="1" dirty="0">
                <a:solidFill>
                  <a:srgbClr val="FF0000"/>
                </a:solidFill>
                <a:highlight>
                  <a:srgbClr val="FFFF00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비트 단위 연산은 지원하지 않는 듯</a:t>
            </a:r>
            <a:endParaRPr lang="en-US" altLang="ko-KR" sz="2000" b="1" dirty="0">
              <a:solidFill>
                <a:srgbClr val="FF0000"/>
              </a:solidFill>
              <a:highlight>
                <a:srgbClr val="FFFF00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AMX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주로 가속화를 지원하는 데이터 타입은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Float,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Double</a:t>
            </a:r>
            <a:endParaRPr kumimoji="1" lang="en-US" altLang="ko-KR" sz="20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35ECB5-6567-AB8E-F8B2-EC38F3E64C75}"/>
              </a:ext>
            </a:extLst>
          </p:cNvPr>
          <p:cNvSpPr txBox="1"/>
          <p:nvPr/>
        </p:nvSpPr>
        <p:spPr>
          <a:xfrm>
            <a:off x="0" y="5696146"/>
            <a:ext cx="12192000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2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현재의 </a:t>
            </a:r>
            <a:r>
              <a:rPr kumimoji="1" lang="en-US" altLang="ko-KR" sz="2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ANE</a:t>
            </a:r>
            <a:r>
              <a:rPr kumimoji="1" lang="ko-KR" altLang="en-US" sz="2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암호 논리 연산 수행에 부적합</a:t>
            </a:r>
            <a:endParaRPr kumimoji="1" lang="en-US" altLang="ko-KR" sz="2000" b="1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1" lang="en-US" altLang="ko-KR" b="1" dirty="0">
              <a:solidFill>
                <a:srgbClr val="C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14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7A54F-196A-6922-3230-A3E8B986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 반도체와 암호구현 시 고려사항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29A57B-84E9-F882-CA73-5E76A74FA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sz="2000" b="1" dirty="0"/>
              <a:t>인공지능 반도체가 제공하는 기능 관련</a:t>
            </a:r>
            <a:endParaRPr lang="en-US" altLang="ko-KR" sz="2000" b="1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데이터 형식 </a:t>
            </a:r>
            <a:r>
              <a:rPr lang="en-US" altLang="ko-KR" sz="1800" dirty="0"/>
              <a:t>(int, float, tensor)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데이터 길이 </a:t>
            </a:r>
            <a:r>
              <a:rPr lang="en-US" altLang="ko-KR" sz="1800" dirty="0"/>
              <a:t>(8~512-bit)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명령어 형태 </a:t>
            </a:r>
            <a:r>
              <a:rPr lang="en-US" altLang="ko-KR" sz="1800" dirty="0"/>
              <a:t>(tensor product, dot product)</a:t>
            </a:r>
          </a:p>
          <a:p>
            <a:pPr lvl="1"/>
            <a:endParaRPr lang="en-US" altLang="ko-KR" sz="2000" dirty="0"/>
          </a:p>
          <a:p>
            <a:r>
              <a:rPr lang="ko-KR" altLang="en-US" sz="2000" b="1" dirty="0"/>
              <a:t>이와 유사한 사례</a:t>
            </a:r>
            <a:endParaRPr lang="en-US" altLang="ko-KR" sz="2000" b="1" dirty="0"/>
          </a:p>
          <a:p>
            <a:pPr lvl="1"/>
            <a:r>
              <a:rPr lang="en-US" altLang="ko-KR" sz="2000" b="1" dirty="0"/>
              <a:t>CUDA</a:t>
            </a:r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초기 </a:t>
            </a:r>
            <a:r>
              <a:rPr lang="en-US" altLang="ko-KR" sz="1800" dirty="0"/>
              <a:t>GPU</a:t>
            </a:r>
            <a:r>
              <a:rPr lang="ko-KR" altLang="en-US" sz="1800" dirty="0"/>
              <a:t>는 </a:t>
            </a:r>
            <a:r>
              <a:rPr lang="en-US" altLang="ko-KR" sz="1800" dirty="0"/>
              <a:t>general programming</a:t>
            </a:r>
            <a:r>
              <a:rPr lang="ko-KR" altLang="en-US" sz="1800" dirty="0"/>
              <a:t>을 제공하지 않음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en-US" altLang="ko-KR" sz="1800" dirty="0"/>
              <a:t>Vision </a:t>
            </a:r>
            <a:r>
              <a:rPr lang="ko-KR" altLang="en-US" sz="1800" dirty="0"/>
              <a:t>처리에 사용되는 </a:t>
            </a:r>
            <a:r>
              <a:rPr lang="en-US" altLang="ko-KR" sz="1800" dirty="0"/>
              <a:t>API</a:t>
            </a:r>
            <a:r>
              <a:rPr lang="ko-KR" altLang="en-US" sz="1800" dirty="0"/>
              <a:t>만을 활용할 수 있었음 </a:t>
            </a:r>
            <a:r>
              <a:rPr lang="en-US" altLang="ko-KR" sz="1800" dirty="0"/>
              <a:t>(</a:t>
            </a:r>
            <a:r>
              <a:rPr lang="ko-KR" altLang="en-US" sz="1800" dirty="0"/>
              <a:t>범용적인 활용이 되지 못함</a:t>
            </a:r>
            <a:r>
              <a:rPr lang="en-US" altLang="ko-KR" sz="1800" dirty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sz="1800" dirty="0"/>
              <a:t>General programming</a:t>
            </a:r>
            <a:r>
              <a:rPr lang="ko-KR" altLang="en-US" sz="1800" dirty="0"/>
              <a:t>이 된 이후 크래킹 </a:t>
            </a:r>
            <a:r>
              <a:rPr lang="ko-KR" altLang="en-US" sz="1800" dirty="0" err="1"/>
              <a:t>머신으로</a:t>
            </a:r>
            <a:r>
              <a:rPr lang="ko-KR" altLang="en-US" sz="1800"/>
              <a:t> 활용</a:t>
            </a:r>
            <a:endParaRPr lang="en-US" altLang="ko-KR" sz="1800"/>
          </a:p>
          <a:p>
            <a:pPr lvl="1"/>
            <a:r>
              <a:rPr lang="en-US" altLang="ko-KR" sz="2000" b="1"/>
              <a:t>AVX2</a:t>
            </a:r>
          </a:p>
          <a:p>
            <a:pPr lvl="2">
              <a:lnSpc>
                <a:spcPct val="150000"/>
              </a:lnSpc>
            </a:pPr>
            <a:r>
              <a:rPr lang="en-US" altLang="ko-KR" sz="1800"/>
              <a:t>CPU </a:t>
            </a:r>
            <a:r>
              <a:rPr lang="ko-KR" altLang="en-US" sz="1800"/>
              <a:t>상에서 </a:t>
            </a:r>
            <a:r>
              <a:rPr lang="en-US" altLang="ko-KR" sz="1800"/>
              <a:t>vector </a:t>
            </a:r>
            <a:r>
              <a:rPr lang="ko-KR" altLang="en-US" sz="1800"/>
              <a:t>단위 연산 고속화를 위해 개발된 플랫폼</a:t>
            </a:r>
            <a:endParaRPr lang="en-US" altLang="ko-KR" sz="1800"/>
          </a:p>
          <a:p>
            <a:pPr lvl="2">
              <a:lnSpc>
                <a:spcPct val="150000"/>
              </a:lnSpc>
            </a:pPr>
            <a:r>
              <a:rPr lang="ko-KR" altLang="en-US" sz="1800"/>
              <a:t>현재 </a:t>
            </a:r>
            <a:r>
              <a:rPr lang="en-US" altLang="ko-KR" sz="1800"/>
              <a:t>512-</a:t>
            </a:r>
            <a:r>
              <a:rPr lang="ko-KR" altLang="en-US" sz="1800"/>
              <a:t>비트까지 지원하며 고속 암호화가 하나의 분야로 자리잡음</a:t>
            </a:r>
            <a:endParaRPr lang="en-US" altLang="ko-KR" sz="18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D05CAE-E19C-4312-D755-3B6755B5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8DAAC8-442A-4C15-9819-F07FF5E7315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20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E5155-3083-D2DF-EC46-92E8937A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VecLib</a:t>
            </a:r>
            <a:endParaRPr kumimoji="1"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CDBDE-BC4C-8872-8DAE-6E1497A354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큰 크기의 벡터 연산에 관련된 라이브러리</a:t>
            </a:r>
            <a:endParaRPr lang="en-US" altLang="ko-KR" sz="2000" b="1" dirty="0">
              <a:solidFill>
                <a:srgbClr val="0070C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공식적으로 문서화되지 않은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AMX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보조 프로세서 사용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ANE</a:t>
            </a:r>
            <a:r>
              <a:rPr lang="ko-KR" altLang="en-US" sz="1800" b="1" dirty="0" err="1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</a:t>
            </a:r>
            <a:r>
              <a:rPr lang="ko-KR" altLang="en-US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타겟으로 하지 않음</a:t>
            </a:r>
            <a:endParaRPr lang="en-US" altLang="ko-KR" sz="1800" b="1" dirty="0">
              <a:solidFill>
                <a:srgbClr val="0070C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CPU, GPU</a:t>
            </a: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에서의 수치 계산을 최적화 하기 위해 설계됨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그러나 딥러닝 연산 가속화에 활용되기도 하는 </a:t>
            </a:r>
            <a:r>
              <a:rPr lang="en-US" altLang="ko-KR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AMX</a:t>
            </a:r>
            <a:r>
              <a:rPr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(</a:t>
            </a:r>
            <a:r>
              <a:rPr lang="ko-KR" altLang="en-US" sz="1800" strike="sngStrike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 생각엔 약간 보조 </a:t>
            </a:r>
            <a:r>
              <a:rPr lang="en-US" altLang="ko-KR" sz="1800" strike="sngStrike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NPU </a:t>
            </a:r>
            <a:r>
              <a:rPr lang="ko-KR" altLang="en-US" sz="1800" strike="sngStrike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느낌</a:t>
            </a:r>
            <a:r>
              <a:rPr lang="en-US" altLang="ko-KR" sz="1800" strike="sngStrike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...</a:t>
            </a:r>
            <a:r>
              <a:rPr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1800" b="1" dirty="0" err="1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</a:t>
            </a:r>
            <a:r>
              <a:rPr lang="ko-KR" altLang="en-US" sz="18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사용하여 연산 가속화</a:t>
            </a:r>
            <a:endParaRPr kumimoji="1"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kumimoji="1"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이외에도 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Accelerate library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들 존재 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그냥 참고용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lvl="1"/>
            <a:r>
              <a:rPr lang="en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vImage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en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높은 수준의 이미지 처리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/>
            <a:r>
              <a:rPr lang="en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BLAS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선형 대수학을 위한 업계 표준 </a:t>
            </a:r>
          </a:p>
          <a:p>
            <a:pPr lvl="1"/>
            <a:r>
              <a:rPr lang="en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LAPACK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고급 선형 대수 관련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/>
            <a:r>
              <a:rPr lang="en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BNNS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바이너리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신경망 실행 및 훈련 </a:t>
            </a:r>
          </a:p>
          <a:p>
            <a:pPr lvl="1"/>
            <a:r>
              <a:rPr lang="en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vDSP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디지털 신호 처리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푸리에 변환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컨볼루션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 모든 신호 관련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kumimoji="1"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4D444-1F51-D054-2776-25A7E3A5F66C}"/>
              </a:ext>
            </a:extLst>
          </p:cNvPr>
          <p:cNvSpPr txBox="1"/>
          <p:nvPr/>
        </p:nvSpPr>
        <p:spPr>
          <a:xfrm>
            <a:off x="0" y="6566723"/>
            <a:ext cx="74179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3"/>
              </a:rPr>
              <a:t>* </a:t>
            </a:r>
            <a:r>
              <a:rPr lang="en" altLang="ko-KR" sz="105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3"/>
              </a:rPr>
              <a:t>https://developer.apple.com/documentation/accelerate/veclib</a:t>
            </a:r>
            <a:endParaRPr lang="en" altLang="ko-KR" sz="1050" dirty="0">
              <a:solidFill>
                <a:srgbClr val="DCA10D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F3350D-0888-362F-554C-FF748463CC53}"/>
              </a:ext>
            </a:extLst>
          </p:cNvPr>
          <p:cNvSpPr/>
          <p:nvPr/>
        </p:nvSpPr>
        <p:spPr>
          <a:xfrm>
            <a:off x="-257503" y="0"/>
            <a:ext cx="12707006" cy="7052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2B6C5-9347-4464-6108-200B88AC4819}"/>
              </a:ext>
            </a:extLst>
          </p:cNvPr>
          <p:cNvSpPr txBox="1"/>
          <p:nvPr/>
        </p:nvSpPr>
        <p:spPr>
          <a:xfrm>
            <a:off x="0" y="2926055"/>
            <a:ext cx="121920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kumimoji="1" lang="en-US" altLang="ko-KR" b="1" dirty="0"/>
          </a:p>
          <a:p>
            <a:pPr algn="ctr"/>
            <a:r>
              <a:rPr kumimoji="1" lang="ko-KR" altLang="en-US" b="1" dirty="0"/>
              <a:t>여기부터는 </a:t>
            </a:r>
            <a:r>
              <a:rPr kumimoji="1" lang="en-US" altLang="ko-KR" b="1" dirty="0"/>
              <a:t>ANE </a:t>
            </a:r>
            <a:r>
              <a:rPr kumimoji="1" lang="ko-KR" altLang="en-US" b="1" dirty="0"/>
              <a:t>자료에 따로 있음</a:t>
            </a:r>
            <a:endParaRPr kumimoji="1" lang="en-US" altLang="ko-KR" b="1" dirty="0"/>
          </a:p>
          <a:p>
            <a:pPr algn="ctr"/>
            <a:r>
              <a:rPr kumimoji="1" lang="ko-KR" altLang="en-US" b="1" dirty="0"/>
              <a:t>나중에 합칠 예정이고 지금은 넘어 감</a:t>
            </a:r>
            <a:endParaRPr kumimoji="1" lang="en-US" altLang="ko-KR" b="1" dirty="0"/>
          </a:p>
          <a:p>
            <a:pPr algn="ctr"/>
            <a:r>
              <a:rPr kumimoji="1"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7267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887E9-2536-A6FF-86EA-549628B9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VecLib</a:t>
            </a:r>
            <a:r>
              <a:rPr kumimoji="1"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Long vector operation</a:t>
            </a:r>
            <a:endParaRPr kumimoji="1" lang="ko-KR" altLang="en-US" b="1" dirty="0">
              <a:solidFill>
                <a:srgbClr val="FF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96A13E-5064-00D3-0FD9-D6EC74312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사이즈가 큰 벡터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대한 연산 제공</a:t>
            </a:r>
            <a:endParaRPr lang="en-US" altLang="ko-KR" sz="2000" b="1" dirty="0">
              <a:solidFill>
                <a:srgbClr val="FF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자료형은 </a:t>
            </a:r>
            <a:r>
              <a:rPr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8~64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bit</a:t>
            </a: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까지 제공하며</a:t>
            </a:r>
            <a:r>
              <a:rPr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이를 담는 큰 벡터는 </a:t>
            </a:r>
            <a:r>
              <a:rPr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128~1024</a:t>
            </a: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까지 존재함</a:t>
            </a:r>
            <a:endParaRPr lang="en-US" altLang="ko-KR" sz="1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>
              <a:buNone/>
            </a:pPr>
            <a:endParaRPr kumimoji="1"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전체를 하나의 값으로 연산</a:t>
            </a:r>
            <a:br>
              <a:rPr kumimoji="1"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kumimoji="1"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 ex) 0x0000, 0x0000, 0x0001, 0x0000</a:t>
            </a:r>
            <a:br>
              <a:rPr kumimoji="1"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</a:br>
            <a:r>
              <a:rPr kumimoji="1"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      </a:t>
            </a:r>
            <a:r>
              <a:rPr kumimoji="1" lang="en-US" altLang="ko-KR" sz="20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32</a:t>
            </a:r>
            <a:r>
              <a:rPr kumimoji="1" lang="ko-KR" altLang="en-US" sz="20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번째 비트가 </a:t>
            </a:r>
            <a:r>
              <a:rPr kumimoji="1" lang="en-US" altLang="ko-KR" sz="20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1</a:t>
            </a:r>
            <a:r>
              <a:rPr kumimoji="1" lang="ko-KR" altLang="en-US" sz="20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이므로</a:t>
            </a:r>
            <a:r>
              <a:rPr kumimoji="1" lang="en-US" altLang="ko-KR" sz="20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, integer</a:t>
            </a:r>
            <a:r>
              <a:rPr kumimoji="1" lang="ko-KR" altLang="en-US" sz="20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로 </a:t>
            </a:r>
            <a:r>
              <a:rPr kumimoji="1" lang="en-US" altLang="ko-KR" sz="20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4294967296 </a:t>
            </a:r>
            <a:endParaRPr kumimoji="1" lang="en-US" altLang="ko-KR" sz="2000" b="1" dirty="0">
              <a:solidFill>
                <a:srgbClr val="0070C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 descr="텍스트, 편지, 종이, 문서이(가) 표시된 사진&#10;&#10;자동 생성된 설명">
            <a:extLst>
              <a:ext uri="{FF2B5EF4-FFF2-40B4-BE49-F238E27FC236}">
                <a16:creationId xmlns:a16="http://schemas.microsoft.com/office/drawing/2014/main" id="{2E0A4D58-1E26-8704-EB52-F2322C5B6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27" y="63544"/>
            <a:ext cx="2853504" cy="673091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F7270D7E-E7B8-C548-D795-4BBA55875C0B}"/>
              </a:ext>
            </a:extLst>
          </p:cNvPr>
          <p:cNvGraphicFramePr>
            <a:graphicFrameLocks noGrp="1"/>
          </p:cNvGraphicFramePr>
          <p:nvPr/>
        </p:nvGraphicFramePr>
        <p:xfrm>
          <a:off x="943173" y="2779584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9505759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627281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216527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11802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 ~ 64-bit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 ~ 64-bit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 ~ 64-bit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 ~ 64-bit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007881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1C8A2594-56F2-9332-5C89-272CA033116B}"/>
              </a:ext>
            </a:extLst>
          </p:cNvPr>
          <p:cNvGrpSpPr/>
          <p:nvPr/>
        </p:nvGrpSpPr>
        <p:grpSpPr>
          <a:xfrm>
            <a:off x="943173" y="2131675"/>
            <a:ext cx="8128000" cy="639483"/>
            <a:chOff x="943173" y="1760835"/>
            <a:chExt cx="8128000" cy="6394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1DD784-36E6-4D84-BF08-A30999B86FC6}"/>
                </a:ext>
              </a:extLst>
            </p:cNvPr>
            <p:cNvSpPr txBox="1"/>
            <p:nvPr/>
          </p:nvSpPr>
          <p:spPr>
            <a:xfrm>
              <a:off x="3580421" y="1760835"/>
              <a:ext cx="28535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~1024-bit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0" name="오른쪽 중괄호[R] 9">
              <a:extLst>
                <a:ext uri="{FF2B5EF4-FFF2-40B4-BE49-F238E27FC236}">
                  <a16:creationId xmlns:a16="http://schemas.microsoft.com/office/drawing/2014/main" id="{ADE01249-AA0F-7096-5FC9-9998EC594D85}"/>
                </a:ext>
              </a:extLst>
            </p:cNvPr>
            <p:cNvSpPr/>
            <p:nvPr/>
          </p:nvSpPr>
          <p:spPr>
            <a:xfrm rot="16200000">
              <a:off x="4876311" y="-1794544"/>
              <a:ext cx="261724" cy="812800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212EB4E-3072-30B6-DD21-098BDCA2BD8A}"/>
              </a:ext>
            </a:extLst>
          </p:cNvPr>
          <p:cNvSpPr txBox="1"/>
          <p:nvPr/>
        </p:nvSpPr>
        <p:spPr>
          <a:xfrm>
            <a:off x="0" y="6554648"/>
            <a:ext cx="65754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</a:t>
            </a:r>
            <a:r>
              <a:rPr lang="en" altLang="ko-KR" sz="120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VecLib</a:t>
            </a:r>
            <a:r>
              <a:rPr lang="en" altLang="ko-KR" sz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Types</a:t>
            </a:r>
            <a:r>
              <a:rPr lang="en" altLang="ko-KR" sz="12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" altLang="ko-KR" sz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</a:t>
            </a:r>
            <a:r>
              <a:rPr lang="en" altLang="ko-KR" sz="120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developer.apple.com</a:t>
            </a:r>
            <a:r>
              <a:rPr lang="en" altLang="ko-KR" sz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/documentation/accelerate/</a:t>
            </a:r>
            <a:r>
              <a:rPr lang="en" altLang="ko-KR" sz="120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veclib</a:t>
            </a:r>
            <a:r>
              <a:rPr lang="en" altLang="ko-KR" sz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en" altLang="ko-KR" sz="120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veclibtypes</a:t>
            </a:r>
            <a:endParaRPr lang="en" altLang="ko-KR" sz="1200" dirty="0">
              <a:solidFill>
                <a:srgbClr val="DCA10D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E1656E-8E81-9CCE-9C8C-DA1DDD1D277B}"/>
              </a:ext>
            </a:extLst>
          </p:cNvPr>
          <p:cNvSpPr/>
          <p:nvPr/>
        </p:nvSpPr>
        <p:spPr>
          <a:xfrm>
            <a:off x="-257503" y="0"/>
            <a:ext cx="12707006" cy="7052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4476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887E9-2536-A6FF-86EA-549628B9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VecLib</a:t>
            </a:r>
            <a:r>
              <a:rPr kumimoji="1"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Long vector operation</a:t>
            </a:r>
            <a:endParaRPr kumimoji="1" lang="ko-KR" altLang="en-US" b="1" dirty="0">
              <a:solidFill>
                <a:srgbClr val="FF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96A13E-5064-00D3-0FD9-D6EC74312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kumimoji="1"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128-bit</a:t>
            </a:r>
            <a:r>
              <a:rPr kumimoji="1"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벡터 레지스터에 대한 곱셈 코드 및 결과</a:t>
            </a:r>
            <a:endParaRPr kumimoji="1"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32345B6-13A1-452E-6EEC-CA8C2B0156B8}"/>
              </a:ext>
            </a:extLst>
          </p:cNvPr>
          <p:cNvGrpSpPr/>
          <p:nvPr/>
        </p:nvGrpSpPr>
        <p:grpSpPr>
          <a:xfrm>
            <a:off x="573356" y="1442570"/>
            <a:ext cx="11206724" cy="5337188"/>
            <a:chOff x="573356" y="1442570"/>
            <a:chExt cx="11206724" cy="5337188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9623C1C-0821-BA20-D73A-E5F1978DB3F0}"/>
                </a:ext>
              </a:extLst>
            </p:cNvPr>
            <p:cNvGrpSpPr/>
            <p:nvPr/>
          </p:nvGrpSpPr>
          <p:grpSpPr>
            <a:xfrm>
              <a:off x="574114" y="1442570"/>
              <a:ext cx="6490074" cy="5334237"/>
              <a:chOff x="574114" y="1442570"/>
              <a:chExt cx="6490074" cy="5334237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5430002-07E4-26D3-3BCB-0453A90C80BE}"/>
                  </a:ext>
                </a:extLst>
              </p:cNvPr>
              <p:cNvGrpSpPr/>
              <p:nvPr/>
            </p:nvGrpSpPr>
            <p:grpSpPr>
              <a:xfrm>
                <a:off x="574114" y="1442570"/>
                <a:ext cx="6490074" cy="5334237"/>
                <a:chOff x="609973" y="1460500"/>
                <a:chExt cx="6131485" cy="5128925"/>
              </a:xfrm>
            </p:grpSpPr>
            <p:pic>
              <p:nvPicPr>
                <p:cNvPr id="43" name="그림 42" descr="텍스트, 스크린샷, 문서이(가) 표시된 사진&#10;&#10;자동 생성된 설명">
                  <a:extLst>
                    <a:ext uri="{FF2B5EF4-FFF2-40B4-BE49-F238E27FC236}">
                      <a16:creationId xmlns:a16="http://schemas.microsoft.com/office/drawing/2014/main" id="{893ED2A8-8E2A-D6A6-0284-1DD5B5C49A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7730"/>
                <a:stretch/>
              </p:blipFill>
              <p:spPr>
                <a:xfrm>
                  <a:off x="609973" y="1460500"/>
                  <a:ext cx="6131485" cy="278877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</p:pic>
            <p:pic>
              <p:nvPicPr>
                <p:cNvPr id="44" name="그림 43" descr="텍스트, 스크린샷, 문서이(가) 표시된 사진&#10;&#10;자동 생성된 설명">
                  <a:extLst>
                    <a:ext uri="{FF2B5EF4-FFF2-40B4-BE49-F238E27FC236}">
                      <a16:creationId xmlns:a16="http://schemas.microsoft.com/office/drawing/2014/main" id="{AAB7173A-30D6-E89F-9656-C0DDE797AC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294" b="2756"/>
                <a:stretch/>
              </p:blipFill>
              <p:spPr>
                <a:xfrm>
                  <a:off x="609973" y="4351215"/>
                  <a:ext cx="6131485" cy="22382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</p:pic>
          </p:grp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5107DBD-6197-86BA-0105-2C489D0DEE6B}"/>
                  </a:ext>
                </a:extLst>
              </p:cNvPr>
              <p:cNvSpPr/>
              <p:nvPr/>
            </p:nvSpPr>
            <p:spPr>
              <a:xfrm>
                <a:off x="4464424" y="6581028"/>
                <a:ext cx="1517385" cy="1957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B460A56-8798-E1D3-08F3-F8B28F99C63D}"/>
                </a:ext>
              </a:extLst>
            </p:cNvPr>
            <p:cNvGrpSpPr/>
            <p:nvPr/>
          </p:nvGrpSpPr>
          <p:grpSpPr>
            <a:xfrm>
              <a:off x="7547914" y="3156495"/>
              <a:ext cx="367211" cy="179294"/>
              <a:chOff x="7227139" y="4475380"/>
              <a:chExt cx="367211" cy="179294"/>
            </a:xfrm>
          </p:grpSpPr>
          <p:sp>
            <p:nvSpPr>
              <p:cNvPr id="19" name="갈매기형 수장[C] 18">
                <a:extLst>
                  <a:ext uri="{FF2B5EF4-FFF2-40B4-BE49-F238E27FC236}">
                    <a16:creationId xmlns:a16="http://schemas.microsoft.com/office/drawing/2014/main" id="{04959DAA-DFCC-1340-1557-AEEA569C375D}"/>
                  </a:ext>
                </a:extLst>
              </p:cNvPr>
              <p:cNvSpPr/>
              <p:nvPr/>
            </p:nvSpPr>
            <p:spPr>
              <a:xfrm>
                <a:off x="7227139" y="4475380"/>
                <a:ext cx="141849" cy="179294"/>
              </a:xfrm>
              <a:prstGeom prst="chevron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20" name="갈매기형 수장[C] 19">
                <a:extLst>
                  <a:ext uri="{FF2B5EF4-FFF2-40B4-BE49-F238E27FC236}">
                    <a16:creationId xmlns:a16="http://schemas.microsoft.com/office/drawing/2014/main" id="{DF94936A-01F6-CB4F-A617-ECBA4B345A0B}"/>
                  </a:ext>
                </a:extLst>
              </p:cNvPr>
              <p:cNvSpPr/>
              <p:nvPr/>
            </p:nvSpPr>
            <p:spPr>
              <a:xfrm>
                <a:off x="7339820" y="4475380"/>
                <a:ext cx="141849" cy="179294"/>
              </a:xfrm>
              <a:prstGeom prst="chevr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21" name="갈매기형 수장[C] 20">
                <a:extLst>
                  <a:ext uri="{FF2B5EF4-FFF2-40B4-BE49-F238E27FC236}">
                    <a16:creationId xmlns:a16="http://schemas.microsoft.com/office/drawing/2014/main" id="{80CAE088-0E25-C6CC-9F15-0AD41EA875A0}"/>
                  </a:ext>
                </a:extLst>
              </p:cNvPr>
              <p:cNvSpPr/>
              <p:nvPr/>
            </p:nvSpPr>
            <p:spPr>
              <a:xfrm>
                <a:off x="7452501" y="4475380"/>
                <a:ext cx="141849" cy="179294"/>
              </a:xfrm>
              <a:prstGeom prst="chevron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8512563-2D61-C81A-3CC6-AF4585A6F89E}"/>
                </a:ext>
              </a:extLst>
            </p:cNvPr>
            <p:cNvGrpSpPr/>
            <p:nvPr/>
          </p:nvGrpSpPr>
          <p:grpSpPr>
            <a:xfrm>
              <a:off x="8427899" y="1634882"/>
              <a:ext cx="3352181" cy="3053699"/>
              <a:chOff x="8252757" y="3062949"/>
              <a:chExt cx="3183903" cy="2900405"/>
            </a:xfrm>
          </p:grpSpPr>
          <p:pic>
            <p:nvPicPr>
              <p:cNvPr id="12" name="그림 11" descr="텍스트, 폰트, 스크린샷, 영수증이(가) 표시된 사진&#10;&#10;자동 생성된 설명">
                <a:extLst>
                  <a:ext uri="{FF2B5EF4-FFF2-40B4-BE49-F238E27FC236}">
                    <a16:creationId xmlns:a16="http://schemas.microsoft.com/office/drawing/2014/main" id="{660524C6-B4F0-C19A-4C51-8F0CB2010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757" y="3062949"/>
                <a:ext cx="3183903" cy="2900405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81687F-7393-05DC-853D-96835D4F9D93}"/>
                  </a:ext>
                </a:extLst>
              </p:cNvPr>
              <p:cNvSpPr txBox="1"/>
              <p:nvPr/>
            </p:nvSpPr>
            <p:spPr>
              <a:xfrm>
                <a:off x="9336288" y="4328485"/>
                <a:ext cx="1846729" cy="350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sz="1800" b="1" i="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itchFamily="2" charset="2"/>
                  </a:rPr>
                  <a:t>4294967296</a:t>
                </a:r>
                <a:endPara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8520BC-49D5-39DA-ECB9-C80A70DA891A}"/>
                  </a:ext>
                </a:extLst>
              </p:cNvPr>
              <p:cNvSpPr txBox="1"/>
              <p:nvPr/>
            </p:nvSpPr>
            <p:spPr>
              <a:xfrm>
                <a:off x="9314913" y="3412903"/>
                <a:ext cx="1846729" cy="350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sz="1800" b="1" i="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Wingdings" pitchFamily="2" charset="2"/>
                  </a:rPr>
                  <a:t>1</a:t>
                </a:r>
                <a:endPara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28" name="오른쪽 중괄호[R] 27">
                <a:extLst>
                  <a:ext uri="{FF2B5EF4-FFF2-40B4-BE49-F238E27FC236}">
                    <a16:creationId xmlns:a16="http://schemas.microsoft.com/office/drawing/2014/main" id="{FA56A850-5705-3A47-8373-2F48A8F04CA8}"/>
                  </a:ext>
                </a:extLst>
              </p:cNvPr>
              <p:cNvSpPr/>
              <p:nvPr/>
            </p:nvSpPr>
            <p:spPr>
              <a:xfrm>
                <a:off x="9160789" y="3329770"/>
                <a:ext cx="261724" cy="557373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29" name="오른쪽 중괄호[R] 28">
                <a:extLst>
                  <a:ext uri="{FF2B5EF4-FFF2-40B4-BE49-F238E27FC236}">
                    <a16:creationId xmlns:a16="http://schemas.microsoft.com/office/drawing/2014/main" id="{A2629D18-F497-1E37-B8C9-AFB5C85CB14D}"/>
                  </a:ext>
                </a:extLst>
              </p:cNvPr>
              <p:cNvSpPr/>
              <p:nvPr/>
            </p:nvSpPr>
            <p:spPr>
              <a:xfrm>
                <a:off x="9160789" y="4243746"/>
                <a:ext cx="261724" cy="557373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41E84B9-9C5E-3CEB-CF6E-214B3283273A}"/>
                </a:ext>
              </a:extLst>
            </p:cNvPr>
            <p:cNvGrpSpPr/>
            <p:nvPr/>
          </p:nvGrpSpPr>
          <p:grpSpPr>
            <a:xfrm>
              <a:off x="2255966" y="1790370"/>
              <a:ext cx="1730188" cy="1925237"/>
              <a:chOff x="2255966" y="1790370"/>
              <a:chExt cx="1730188" cy="192523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6F2035-FBAE-6C91-315C-8DCEAF943C62}"/>
                  </a:ext>
                </a:extLst>
              </p:cNvPr>
              <p:cNvSpPr txBox="1"/>
              <p:nvPr/>
            </p:nvSpPr>
            <p:spPr>
              <a:xfrm>
                <a:off x="2255966" y="1790370"/>
                <a:ext cx="17301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32-bit</a:t>
                </a:r>
                <a:r>
                  <a:rPr kumimoji="1" lang="ko-KR" altLang="en-US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씩 </a:t>
                </a:r>
                <a:r>
                  <a:rPr kumimoji="1" lang="en-US" altLang="ko-KR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4</a:t>
                </a:r>
                <a:r>
                  <a:rPr kumimoji="1" lang="ko-KR" altLang="en-US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개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46DE77-B7B1-EAA1-FDFE-E56059AEE0FE}"/>
                  </a:ext>
                </a:extLst>
              </p:cNvPr>
              <p:cNvSpPr txBox="1"/>
              <p:nvPr/>
            </p:nvSpPr>
            <p:spPr>
              <a:xfrm>
                <a:off x="2255966" y="2604806"/>
                <a:ext cx="17301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64-bit</a:t>
                </a:r>
                <a:r>
                  <a:rPr kumimoji="1" lang="ko-KR" altLang="en-US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씩 </a:t>
                </a:r>
                <a:r>
                  <a:rPr kumimoji="1" lang="en-US" altLang="ko-KR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4</a:t>
                </a:r>
                <a:r>
                  <a:rPr kumimoji="1" lang="ko-KR" altLang="en-US" b="1" dirty="0">
                    <a:solidFill>
                      <a:srgbClr val="0070C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개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4875EA9-764F-C231-FE19-C52A13252C70}"/>
                  </a:ext>
                </a:extLst>
              </p:cNvPr>
              <p:cNvSpPr txBox="1"/>
              <p:nvPr/>
            </p:nvSpPr>
            <p:spPr>
              <a:xfrm>
                <a:off x="2255966" y="3346275"/>
                <a:ext cx="17301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구조체 선언</a:t>
                </a:r>
              </a:p>
            </p:txBody>
          </p:sp>
        </p:grpSp>
        <p:sp>
          <p:nvSpPr>
            <p:cNvPr id="45" name="오른쪽 중괄호[R] 44">
              <a:extLst>
                <a:ext uri="{FF2B5EF4-FFF2-40B4-BE49-F238E27FC236}">
                  <a16:creationId xmlns:a16="http://schemas.microsoft.com/office/drawing/2014/main" id="{96D1EB01-8869-AEBE-994E-ADE0A12CBDEE}"/>
                </a:ext>
              </a:extLst>
            </p:cNvPr>
            <p:cNvSpPr/>
            <p:nvPr/>
          </p:nvSpPr>
          <p:spPr>
            <a:xfrm>
              <a:off x="1980409" y="2892773"/>
              <a:ext cx="275557" cy="128478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9D776E-7A13-5428-B5BB-1F5489DCA004}"/>
                </a:ext>
              </a:extLst>
            </p:cNvPr>
            <p:cNvSpPr txBox="1"/>
            <p:nvPr/>
          </p:nvSpPr>
          <p:spPr>
            <a:xfrm>
              <a:off x="7054834" y="5050490"/>
              <a:ext cx="23290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메모리 할당</a:t>
              </a:r>
              <a:endParaRPr kumimoji="1"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kumimoji="1"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및</a:t>
              </a:r>
              <a:endParaRPr kumimoji="1"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kumimoji="1" lang="ko-KR" altLang="en-US" b="1" dirty="0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입</a:t>
              </a:r>
              <a:r>
                <a:rPr kumimoji="1" lang="en-US" altLang="ko-KR" b="1" dirty="0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/</a:t>
              </a:r>
              <a:r>
                <a:rPr kumimoji="1" lang="ko-KR" altLang="en-US" b="1" dirty="0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출력 타입</a:t>
              </a:r>
              <a:br>
                <a:rPr kumimoji="1" lang="en-US" altLang="ko-KR" b="1" dirty="0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kumimoji="1" lang="ko-KR" altLang="en-US" b="1" dirty="0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고려하여  타입 변환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AB31B2E-CA60-1079-998F-02C36B855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6154" y="2660850"/>
              <a:ext cx="3210679" cy="1188161"/>
            </a:xfrm>
            <a:prstGeom prst="rect">
              <a:avLst/>
            </a:prstGeom>
            <a:ln w="19050">
              <a:solidFill>
                <a:srgbClr val="FFC000"/>
              </a:solidFill>
              <a:prstDash val="sysDash"/>
            </a:ln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703A639-47B6-E7F0-992C-8AC1204E9783}"/>
                </a:ext>
              </a:extLst>
            </p:cNvPr>
            <p:cNvSpPr/>
            <p:nvPr/>
          </p:nvSpPr>
          <p:spPr>
            <a:xfrm>
              <a:off x="573356" y="6581028"/>
              <a:ext cx="3953820" cy="198730"/>
            </a:xfrm>
            <a:prstGeom prst="rect">
              <a:avLst/>
            </a:prstGeom>
            <a:solidFill>
              <a:srgbClr val="FF9D95">
                <a:alpha val="20000"/>
              </a:srgbClr>
            </a:solidFill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F4E15FA-833B-2434-0903-4F6FE27EDBEC}"/>
                </a:ext>
              </a:extLst>
            </p:cNvPr>
            <p:cNvSpPr txBox="1"/>
            <p:nvPr/>
          </p:nvSpPr>
          <p:spPr>
            <a:xfrm>
              <a:off x="3786104" y="3845459"/>
              <a:ext cx="34314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chemeClr val="accent4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vU128FullMuliply</a:t>
              </a:r>
            </a:p>
            <a:p>
              <a:pPr algn="ctr"/>
              <a:r>
                <a:rPr kumimoji="1" lang="ko-KR" altLang="en-US" b="1" dirty="0">
                  <a:solidFill>
                    <a:schemeClr val="accent4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입</a:t>
              </a:r>
              <a:r>
                <a:rPr kumimoji="1" lang="en-US" altLang="ko-KR" b="1" dirty="0">
                  <a:solidFill>
                    <a:schemeClr val="accent4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/</a:t>
              </a:r>
              <a:r>
                <a:rPr kumimoji="1" lang="ko-KR" altLang="en-US" b="1" dirty="0">
                  <a:solidFill>
                    <a:schemeClr val="accent4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출력 타입</a:t>
              </a:r>
            </a:p>
          </p:txBody>
        </p:sp>
        <p:sp>
          <p:nvSpPr>
            <p:cNvPr id="54" name="오른쪽 중괄호[R] 53">
              <a:extLst>
                <a:ext uri="{FF2B5EF4-FFF2-40B4-BE49-F238E27FC236}">
                  <a16:creationId xmlns:a16="http://schemas.microsoft.com/office/drawing/2014/main" id="{BB7C58CB-3462-A6D5-5470-D9E0DC92CE24}"/>
                </a:ext>
              </a:extLst>
            </p:cNvPr>
            <p:cNvSpPr/>
            <p:nvPr/>
          </p:nvSpPr>
          <p:spPr>
            <a:xfrm>
              <a:off x="7008155" y="4656461"/>
              <a:ext cx="275557" cy="17113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CC0CD7-436A-3478-7FA7-EBA1B0419A05}"/>
                </a:ext>
              </a:extLst>
            </p:cNvPr>
            <p:cNvSpPr txBox="1"/>
            <p:nvPr/>
          </p:nvSpPr>
          <p:spPr>
            <a:xfrm>
              <a:off x="7202070" y="2858490"/>
              <a:ext cx="1007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결과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84C79C2-185C-631A-3A36-DED108F071EE}"/>
                </a:ext>
              </a:extLst>
            </p:cNvPr>
            <p:cNvSpPr/>
            <p:nvPr/>
          </p:nvSpPr>
          <p:spPr>
            <a:xfrm>
              <a:off x="573356" y="5829630"/>
              <a:ext cx="6481478" cy="615326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 w="3810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8BFEDB9D-6E30-BBDB-9BFB-9D13452F6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1846" y="4421751"/>
              <a:ext cx="0" cy="1407879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ED220C7-47D2-1BE3-3425-2E2E59D53620}"/>
              </a:ext>
            </a:extLst>
          </p:cNvPr>
          <p:cNvSpPr txBox="1"/>
          <p:nvPr/>
        </p:nvSpPr>
        <p:spPr>
          <a:xfrm>
            <a:off x="4251621" y="6475511"/>
            <a:ext cx="1730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연산 실행</a:t>
            </a:r>
            <a:endParaRPr lang="ko-KR" altLang="en-US" dirty="0">
              <a:solidFill>
                <a:srgbClr val="C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0D2D2A-D9C8-F2F9-CB0F-D0D7D030D015}"/>
              </a:ext>
            </a:extLst>
          </p:cNvPr>
          <p:cNvSpPr/>
          <p:nvPr/>
        </p:nvSpPr>
        <p:spPr>
          <a:xfrm>
            <a:off x="-257503" y="0"/>
            <a:ext cx="12707006" cy="7052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218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68582-6211-B368-FBF2-55DE9B5E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SIMD: Matrix Multiplication</a:t>
            </a:r>
            <a:endParaRPr kumimoji="1"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B7E3F9-87FF-BFB7-4D30-67001CA393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SIMD</a:t>
            </a:r>
            <a:r>
              <a:rPr lang="ko-KR" altLang="en-US" sz="20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연산을 위한 명령어 제공</a:t>
            </a:r>
            <a:endParaRPr lang="en-US" altLang="ko-KR" sz="2000" b="1" dirty="0">
              <a:solidFill>
                <a:srgbClr val="0070C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앞서 살펴본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큰 자료형 사용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작은</a:t>
            </a:r>
            <a:r>
              <a:rPr lang="ko-KR" altLang="en-US" sz="2000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크기의 행렬에 대한 병렬 연산 지원</a:t>
            </a:r>
            <a:endParaRPr lang="en-US" altLang="ko-KR" sz="2000" b="1" dirty="0">
              <a:solidFill>
                <a:srgbClr val="0070C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 descr="텍스트, 편지, 스크린샷, 영수증이(가) 표시된 사진&#10;&#10;자동 생성된 설명">
            <a:extLst>
              <a:ext uri="{FF2B5EF4-FFF2-40B4-BE49-F238E27FC236}">
                <a16:creationId xmlns:a16="http://schemas.microsoft.com/office/drawing/2014/main" id="{7B070277-160F-6B42-00C9-36B95CE6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595" y="83691"/>
            <a:ext cx="2654674" cy="668697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7FC6D57-16E4-F7D7-341E-9B2B293C9588}"/>
              </a:ext>
            </a:extLst>
          </p:cNvPr>
          <p:cNvGrpSpPr/>
          <p:nvPr/>
        </p:nvGrpSpPr>
        <p:grpSpPr>
          <a:xfrm>
            <a:off x="349583" y="2887961"/>
            <a:ext cx="8962200" cy="3667379"/>
            <a:chOff x="349583" y="2601089"/>
            <a:chExt cx="8962200" cy="3667379"/>
          </a:xfrm>
        </p:grpSpPr>
        <p:pic>
          <p:nvPicPr>
            <p:cNvPr id="4" name="그림 3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B69FEDA5-2EE6-038C-5CDC-52F2A66A2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941"/>
            <a:stretch/>
          </p:blipFill>
          <p:spPr>
            <a:xfrm>
              <a:off x="349583" y="2601089"/>
              <a:ext cx="5783450" cy="2533651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CDA29D3-96F8-54EE-67FC-B4F551AC9FED}"/>
                </a:ext>
              </a:extLst>
            </p:cNvPr>
            <p:cNvGrpSpPr/>
            <p:nvPr/>
          </p:nvGrpSpPr>
          <p:grpSpPr>
            <a:xfrm>
              <a:off x="349583" y="3867914"/>
              <a:ext cx="8962200" cy="2400554"/>
              <a:chOff x="349583" y="3867914"/>
              <a:chExt cx="8962200" cy="2400554"/>
            </a:xfrm>
          </p:grpSpPr>
          <p:pic>
            <p:nvPicPr>
              <p:cNvPr id="6" name="그림 5" descr="텍스트, 스크린샷, 폰트이(가) 표시된 사진&#10;&#10;자동 생성된 설명">
                <a:extLst>
                  <a:ext uri="{FF2B5EF4-FFF2-40B4-BE49-F238E27FC236}">
                    <a16:creationId xmlns:a16="http://schemas.microsoft.com/office/drawing/2014/main" id="{CF7E144D-2D17-3448-DB60-BD0218D34C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896" b="15530"/>
              <a:stretch/>
            </p:blipFill>
            <p:spPr>
              <a:xfrm>
                <a:off x="349583" y="5309244"/>
                <a:ext cx="5783450" cy="959224"/>
              </a:xfrm>
              <a:prstGeom prst="rect">
                <a:avLst/>
              </a:prstGeom>
            </p:spPr>
          </p:pic>
          <p:pic>
            <p:nvPicPr>
              <p:cNvPr id="7" name="그림 6" descr="텍스트, 폰트, 스크린샷, 화이트이(가) 표시된 사진&#10;&#10;자동 생성된 설명">
                <a:extLst>
                  <a:ext uri="{FF2B5EF4-FFF2-40B4-BE49-F238E27FC236}">
                    <a16:creationId xmlns:a16="http://schemas.microsoft.com/office/drawing/2014/main" id="{E268E4D3-1BC7-5807-0C5D-934C595ED5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3732" b="31912"/>
              <a:stretch/>
            </p:blipFill>
            <p:spPr>
              <a:xfrm>
                <a:off x="6657109" y="3867914"/>
                <a:ext cx="2654674" cy="980235"/>
              </a:xfrm>
              <a:prstGeom prst="rect">
                <a:avLst/>
              </a:prstGeom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138AFF6-C53C-CB9F-6CEE-0F41D7F78DF9}"/>
                  </a:ext>
                </a:extLst>
              </p:cNvPr>
              <p:cNvGrpSpPr/>
              <p:nvPr/>
            </p:nvGrpSpPr>
            <p:grpSpPr>
              <a:xfrm>
                <a:off x="6183966" y="4277083"/>
                <a:ext cx="367211" cy="179294"/>
                <a:chOff x="7547914" y="3156495"/>
                <a:chExt cx="367211" cy="179294"/>
              </a:xfrm>
            </p:grpSpPr>
            <p:sp>
              <p:nvSpPr>
                <p:cNvPr id="8" name="갈매기형 수장[C] 7">
                  <a:extLst>
                    <a:ext uri="{FF2B5EF4-FFF2-40B4-BE49-F238E27FC236}">
                      <a16:creationId xmlns:a16="http://schemas.microsoft.com/office/drawing/2014/main" id="{17B06BC1-2200-A254-5C69-33390FA91109}"/>
                    </a:ext>
                  </a:extLst>
                </p:cNvPr>
                <p:cNvSpPr/>
                <p:nvPr/>
              </p:nvSpPr>
              <p:spPr>
                <a:xfrm>
                  <a:off x="7547914" y="3156495"/>
                  <a:ext cx="141849" cy="179294"/>
                </a:xfrm>
                <a:prstGeom prst="chevro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9" name="갈매기형 수장[C] 8">
                  <a:extLst>
                    <a:ext uri="{FF2B5EF4-FFF2-40B4-BE49-F238E27FC236}">
                      <a16:creationId xmlns:a16="http://schemas.microsoft.com/office/drawing/2014/main" id="{0323684E-B1D7-B817-A189-A586C5B2C73F}"/>
                    </a:ext>
                  </a:extLst>
                </p:cNvPr>
                <p:cNvSpPr/>
                <p:nvPr/>
              </p:nvSpPr>
              <p:spPr>
                <a:xfrm>
                  <a:off x="7660595" y="3156495"/>
                  <a:ext cx="141849" cy="179294"/>
                </a:xfrm>
                <a:prstGeom prst="chevr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0" name="갈매기형 수장[C] 9">
                  <a:extLst>
                    <a:ext uri="{FF2B5EF4-FFF2-40B4-BE49-F238E27FC236}">
                      <a16:creationId xmlns:a16="http://schemas.microsoft.com/office/drawing/2014/main" id="{48F68A87-C185-D865-8D09-F270974A528E}"/>
                    </a:ext>
                  </a:extLst>
                </p:cNvPr>
                <p:cNvSpPr/>
                <p:nvPr/>
              </p:nvSpPr>
              <p:spPr>
                <a:xfrm>
                  <a:off x="7773276" y="3156495"/>
                  <a:ext cx="141849" cy="179294"/>
                </a:xfrm>
                <a:prstGeom prst="chevron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12B3542-EF09-23F3-E4DB-8E5E9C5A1107}"/>
                  </a:ext>
                </a:extLst>
              </p:cNvPr>
              <p:cNvSpPr/>
              <p:nvPr/>
            </p:nvSpPr>
            <p:spPr>
              <a:xfrm>
                <a:off x="349583" y="4393624"/>
                <a:ext cx="2967358" cy="205269"/>
              </a:xfrm>
              <a:prstGeom prst="rect">
                <a:avLst/>
              </a:prstGeom>
              <a:solidFill>
                <a:srgbClr val="FF9D95">
                  <a:alpha val="20000"/>
                </a:srgbClr>
              </a:solidFill>
              <a:ln w="381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7DCC18E-DE50-4CF6-4C7C-F041EB18F0BC}"/>
                  </a:ext>
                </a:extLst>
              </p:cNvPr>
              <p:cNvSpPr/>
              <p:nvPr/>
            </p:nvSpPr>
            <p:spPr>
              <a:xfrm>
                <a:off x="349583" y="5518136"/>
                <a:ext cx="2967358" cy="205269"/>
              </a:xfrm>
              <a:prstGeom prst="rect">
                <a:avLst/>
              </a:prstGeom>
              <a:solidFill>
                <a:srgbClr val="FF9D95">
                  <a:alpha val="20000"/>
                </a:srgbClr>
              </a:solidFill>
              <a:ln w="381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995506A-0312-6E44-E14B-8BD701018414}"/>
              </a:ext>
            </a:extLst>
          </p:cNvPr>
          <p:cNvSpPr txBox="1"/>
          <p:nvPr/>
        </p:nvSpPr>
        <p:spPr>
          <a:xfrm>
            <a:off x="3316941" y="4573727"/>
            <a:ext cx="207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vector1 x matrix1 </a:t>
            </a:r>
            <a:endParaRPr kumimoji="1" lang="ko-KR" altLang="en-US" b="1" dirty="0">
              <a:solidFill>
                <a:srgbClr val="C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8D96C7-CDCC-0D59-C135-70E0B3856A3D}"/>
              </a:ext>
            </a:extLst>
          </p:cNvPr>
          <p:cNvSpPr txBox="1"/>
          <p:nvPr/>
        </p:nvSpPr>
        <p:spPr>
          <a:xfrm>
            <a:off x="3378521" y="5693914"/>
            <a:ext cx="207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matrix1 x matrix2 </a:t>
            </a:r>
            <a:endParaRPr kumimoji="1" lang="ko-KR" altLang="en-US" b="1" dirty="0">
              <a:solidFill>
                <a:srgbClr val="C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1AE8FD-FEC5-8221-CFD8-6A95E3991A37}"/>
              </a:ext>
            </a:extLst>
          </p:cNvPr>
          <p:cNvSpPr/>
          <p:nvPr/>
        </p:nvSpPr>
        <p:spPr>
          <a:xfrm>
            <a:off x="-257503" y="0"/>
            <a:ext cx="12707006" cy="7052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82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301445-5101-EEC5-951F-0420E5881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SIMD: Vector / Matrix </a:t>
            </a:r>
            <a:r>
              <a:rPr kumimoji="1" lang="en-US" altLang="ko-KR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MulAdd</a:t>
            </a:r>
            <a:endParaRPr kumimoji="1"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E06628-E331-1D51-72AD-6E715FE339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sz="20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딥러닝의</a:t>
            </a:r>
            <a:r>
              <a:rPr kumimoji="1"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핵심 연산인 </a:t>
            </a:r>
            <a:r>
              <a:rPr kumimoji="1" lang="en-US" altLang="ko-KR" sz="2000" b="1" dirty="0" err="1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MulAdd</a:t>
            </a:r>
            <a:r>
              <a:rPr kumimoji="1" lang="en-US" altLang="ko-KR" sz="20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2000" b="1" dirty="0">
                <a:solidFill>
                  <a:srgbClr val="0070C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연산</a:t>
            </a:r>
            <a:r>
              <a:rPr kumimoji="1"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 제공</a:t>
            </a:r>
            <a:endParaRPr kumimoji="1"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 descr="텍스트, 편지, 문서, 영수증이(가) 표시된 사진&#10;&#10;자동 생성된 설명">
            <a:extLst>
              <a:ext uri="{FF2B5EF4-FFF2-40B4-BE49-F238E27FC236}">
                <a16:creationId xmlns:a16="http://schemas.microsoft.com/office/drawing/2014/main" id="{F31E09A8-CD4B-05CA-ED26-ADC5B488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710" y="97371"/>
            <a:ext cx="3098436" cy="66799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AFD8F64-15AD-38E8-25D9-8AE2156818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8"/>
          <a:stretch/>
        </p:blipFill>
        <p:spPr>
          <a:xfrm>
            <a:off x="694019" y="2025064"/>
            <a:ext cx="5717284" cy="2514316"/>
          </a:xfrm>
          <a:prstGeom prst="rect">
            <a:avLst/>
          </a:prstGeom>
        </p:spPr>
      </p:pic>
      <p:pic>
        <p:nvPicPr>
          <p:cNvPr id="8" name="그림 7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348E68EF-92E1-F95A-548E-53B492EFCD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97"/>
          <a:stretch/>
        </p:blipFill>
        <p:spPr>
          <a:xfrm>
            <a:off x="694018" y="5346641"/>
            <a:ext cx="3653863" cy="495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C1B4D0-6645-BB1A-695A-5B5A02D54C08}"/>
              </a:ext>
            </a:extLst>
          </p:cNvPr>
          <p:cNvSpPr txBox="1"/>
          <p:nvPr/>
        </p:nvSpPr>
        <p:spPr>
          <a:xfrm>
            <a:off x="4033272" y="3027599"/>
            <a:ext cx="388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matrix4 x matrix5 + matrix6 </a:t>
            </a:r>
            <a:endParaRPr kumimoji="1" lang="ko-KR" altLang="en-US" b="1" dirty="0">
              <a:solidFill>
                <a:srgbClr val="C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4A3634-2D3D-DE57-76D7-FB20B64742A0}"/>
              </a:ext>
            </a:extLst>
          </p:cNvPr>
          <p:cNvSpPr/>
          <p:nvPr/>
        </p:nvSpPr>
        <p:spPr>
          <a:xfrm>
            <a:off x="694018" y="3135973"/>
            <a:ext cx="3653863" cy="170514"/>
          </a:xfrm>
          <a:prstGeom prst="rect">
            <a:avLst/>
          </a:prstGeom>
          <a:solidFill>
            <a:srgbClr val="FF9D95">
              <a:alpha val="20000"/>
            </a:srgbClr>
          </a:solidFill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5074335-DB70-FC26-9C9D-567C2696CD4E}"/>
              </a:ext>
            </a:extLst>
          </p:cNvPr>
          <p:cNvGrpSpPr/>
          <p:nvPr/>
        </p:nvGrpSpPr>
        <p:grpSpPr>
          <a:xfrm rot="5400000">
            <a:off x="2337343" y="4802221"/>
            <a:ext cx="367211" cy="179294"/>
            <a:chOff x="6183966" y="4563955"/>
            <a:chExt cx="367211" cy="179294"/>
          </a:xfrm>
        </p:grpSpPr>
        <p:sp>
          <p:nvSpPr>
            <p:cNvPr id="11" name="갈매기형 수장[C] 10">
              <a:extLst>
                <a:ext uri="{FF2B5EF4-FFF2-40B4-BE49-F238E27FC236}">
                  <a16:creationId xmlns:a16="http://schemas.microsoft.com/office/drawing/2014/main" id="{FC6EA98C-FD85-3666-1634-0A74293DA157}"/>
                </a:ext>
              </a:extLst>
            </p:cNvPr>
            <p:cNvSpPr/>
            <p:nvPr/>
          </p:nvSpPr>
          <p:spPr>
            <a:xfrm>
              <a:off x="6183966" y="4563955"/>
              <a:ext cx="141849" cy="179294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2" name="갈매기형 수장[C] 11">
              <a:extLst>
                <a:ext uri="{FF2B5EF4-FFF2-40B4-BE49-F238E27FC236}">
                  <a16:creationId xmlns:a16="http://schemas.microsoft.com/office/drawing/2014/main" id="{5AA7DF5E-97F9-92DE-E792-D7E8A23D5B1E}"/>
                </a:ext>
              </a:extLst>
            </p:cNvPr>
            <p:cNvSpPr/>
            <p:nvPr/>
          </p:nvSpPr>
          <p:spPr>
            <a:xfrm>
              <a:off x="6296647" y="4563955"/>
              <a:ext cx="141849" cy="179294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3" name="갈매기형 수장[C] 12">
              <a:extLst>
                <a:ext uri="{FF2B5EF4-FFF2-40B4-BE49-F238E27FC236}">
                  <a16:creationId xmlns:a16="http://schemas.microsoft.com/office/drawing/2014/main" id="{E07160B4-7654-32F1-6642-2D2803496647}"/>
                </a:ext>
              </a:extLst>
            </p:cNvPr>
            <p:cNvSpPr/>
            <p:nvPr/>
          </p:nvSpPr>
          <p:spPr>
            <a:xfrm>
              <a:off x="6409328" y="4563955"/>
              <a:ext cx="141849" cy="179294"/>
            </a:xfrm>
            <a:prstGeom prst="chevron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DB0D8A-95E9-0CDD-560D-A111EE35DA49}"/>
              </a:ext>
            </a:extLst>
          </p:cNvPr>
          <p:cNvSpPr/>
          <p:nvPr/>
        </p:nvSpPr>
        <p:spPr>
          <a:xfrm>
            <a:off x="-257503" y="0"/>
            <a:ext cx="12707006" cy="7052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9108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AEAA8-F5E5-BF73-192A-1277A1A80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VecLib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AMX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쓰인다는 근거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DF8216-5EF1-8581-EBDB-15BFE61E84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VecLib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AMX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쓰이는 지에 대한 공식 정보는 없으나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사용된다는 정보가 다수 존재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이에 대한 실제 실험 수행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좌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Intel Mac, 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M1 Pro)</a:t>
            </a:r>
            <a:endParaRPr kumimoji="1"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258C2B-D099-0947-698F-43652AE0D7DF}"/>
              </a:ext>
            </a:extLst>
          </p:cNvPr>
          <p:cNvGrpSpPr/>
          <p:nvPr/>
        </p:nvGrpSpPr>
        <p:grpSpPr>
          <a:xfrm>
            <a:off x="263471" y="1986925"/>
            <a:ext cx="11094340" cy="4780371"/>
            <a:chOff x="263471" y="1986925"/>
            <a:chExt cx="11094340" cy="478037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E9661B8-6D1D-3B9C-E5F0-192A481F2045}"/>
                </a:ext>
              </a:extLst>
            </p:cNvPr>
            <p:cNvGrpSpPr/>
            <p:nvPr/>
          </p:nvGrpSpPr>
          <p:grpSpPr>
            <a:xfrm>
              <a:off x="5650145" y="1986925"/>
              <a:ext cx="3430626" cy="4780371"/>
              <a:chOff x="8349454" y="1869882"/>
              <a:chExt cx="3430626" cy="478037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C227760-879E-4D68-3BF2-82FDE75F0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49454" y="1869882"/>
                <a:ext cx="3430626" cy="295615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203ABE0-81AA-35E9-4FBF-384569C20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49454" y="4894726"/>
                <a:ext cx="3430626" cy="17555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1F7A197-122E-30C5-F555-B74BC5712C6D}"/>
                </a:ext>
              </a:extLst>
            </p:cNvPr>
            <p:cNvGrpSpPr/>
            <p:nvPr/>
          </p:nvGrpSpPr>
          <p:grpSpPr>
            <a:xfrm>
              <a:off x="2139224" y="1986926"/>
              <a:ext cx="3168401" cy="4780370"/>
              <a:chOff x="3842547" y="1869883"/>
              <a:chExt cx="3168401" cy="4780370"/>
            </a:xfrm>
          </p:grpSpPr>
          <p:pic>
            <p:nvPicPr>
              <p:cNvPr id="5" name="그림 4" descr="텍스트, 스크린샷, 폰트, 디자인이(가) 표시된 사진&#10;&#10;자동 생성된 설명">
                <a:extLst>
                  <a:ext uri="{FF2B5EF4-FFF2-40B4-BE49-F238E27FC236}">
                    <a16:creationId xmlns:a16="http://schemas.microsoft.com/office/drawing/2014/main" id="{6C740742-8753-C43E-AD95-46EAB08A8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6872" y="1869883"/>
                <a:ext cx="3164076" cy="2956151"/>
              </a:xfrm>
              <a:prstGeom prst="rect">
                <a:avLst/>
              </a:prstGeom>
            </p:spPr>
          </p:pic>
          <p:pic>
            <p:nvPicPr>
              <p:cNvPr id="7" name="그림 6" descr="텍스트, 폰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D67724F6-7F9B-D625-A861-8719246E2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2547" y="4887411"/>
                <a:ext cx="3155035" cy="176284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D19712-B058-46BE-9924-33B694A7D0F8}"/>
                </a:ext>
              </a:extLst>
            </p:cNvPr>
            <p:cNvSpPr txBox="1"/>
            <p:nvPr/>
          </p:nvSpPr>
          <p:spPr>
            <a:xfrm>
              <a:off x="263471" y="2798315"/>
              <a:ext cx="1728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128-bit</a:t>
              </a:r>
              <a:endPara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8D4F48-C80F-AFEA-E743-301F72BACF05}"/>
                </a:ext>
              </a:extLst>
            </p:cNvPr>
            <p:cNvSpPr txBox="1"/>
            <p:nvPr/>
          </p:nvSpPr>
          <p:spPr>
            <a:xfrm>
              <a:off x="263471" y="4347899"/>
              <a:ext cx="1728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SIMD</a:t>
              </a:r>
              <a:endPara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8AB4E3-602D-EA4D-75E5-71BE9C463016}"/>
                </a:ext>
              </a:extLst>
            </p:cNvPr>
            <p:cNvSpPr/>
            <p:nvPr/>
          </p:nvSpPr>
          <p:spPr>
            <a:xfrm>
              <a:off x="2139224" y="4702601"/>
              <a:ext cx="2590820" cy="170514"/>
            </a:xfrm>
            <a:prstGeom prst="rect">
              <a:avLst/>
            </a:prstGeom>
            <a:solidFill>
              <a:srgbClr val="FF9D95">
                <a:alpha val="20000"/>
              </a:srgbClr>
            </a:solidFill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9D8D333-27E5-329C-BF3C-0D517BADD808}"/>
                </a:ext>
              </a:extLst>
            </p:cNvPr>
            <p:cNvSpPr/>
            <p:nvPr/>
          </p:nvSpPr>
          <p:spPr>
            <a:xfrm>
              <a:off x="2139224" y="6479739"/>
              <a:ext cx="2590820" cy="170514"/>
            </a:xfrm>
            <a:prstGeom prst="rect">
              <a:avLst/>
            </a:prstGeom>
            <a:solidFill>
              <a:srgbClr val="FF9D95">
                <a:alpha val="20000"/>
              </a:srgbClr>
            </a:solidFill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A919F6-110B-A6F5-1B8D-27317C1CA24A}"/>
                </a:ext>
              </a:extLst>
            </p:cNvPr>
            <p:cNvSpPr/>
            <p:nvPr/>
          </p:nvSpPr>
          <p:spPr>
            <a:xfrm>
              <a:off x="5650145" y="4742330"/>
              <a:ext cx="3375322" cy="170514"/>
            </a:xfrm>
            <a:prstGeom prst="rect">
              <a:avLst/>
            </a:prstGeom>
            <a:solidFill>
              <a:srgbClr val="FF9D95">
                <a:alpha val="20000"/>
              </a:srgbClr>
            </a:solidFill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1C9466E-540D-56E2-9561-9B93EC4C20DB}"/>
                </a:ext>
              </a:extLst>
            </p:cNvPr>
            <p:cNvSpPr/>
            <p:nvPr/>
          </p:nvSpPr>
          <p:spPr>
            <a:xfrm>
              <a:off x="5677797" y="6546605"/>
              <a:ext cx="3375322" cy="170514"/>
            </a:xfrm>
            <a:prstGeom prst="rect">
              <a:avLst/>
            </a:prstGeom>
            <a:solidFill>
              <a:srgbClr val="FF9D95">
                <a:alpha val="20000"/>
              </a:srgbClr>
            </a:solidFill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45CE76-1659-A6D5-0591-AAE086DA2CA8}"/>
                </a:ext>
              </a:extLst>
            </p:cNvPr>
            <p:cNvSpPr txBox="1"/>
            <p:nvPr/>
          </p:nvSpPr>
          <p:spPr>
            <a:xfrm>
              <a:off x="9500363" y="2875002"/>
              <a:ext cx="18574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M1</a:t>
              </a:r>
              <a:r>
                <a:rPr kumimoji="1"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</a:t>
              </a:r>
              <a:endPara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kumimoji="1" lang="ko-KR" altLang="en-US" b="1" dirty="0">
                  <a:solidFill>
                    <a:srgbClr val="C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약 </a:t>
              </a:r>
              <a:r>
                <a:rPr kumimoji="1" lang="en-US" altLang="ko-KR" b="1" dirty="0">
                  <a:solidFill>
                    <a:srgbClr val="C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3.67</a:t>
              </a:r>
              <a:r>
                <a:rPr kumimoji="1" lang="ko-KR" altLang="en-US" b="1" dirty="0">
                  <a:solidFill>
                    <a:srgbClr val="C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배 빠름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F0212D-FAEC-33FE-D8AF-CC6471DA3C49}"/>
                </a:ext>
              </a:extLst>
            </p:cNvPr>
            <p:cNvSpPr txBox="1"/>
            <p:nvPr/>
          </p:nvSpPr>
          <p:spPr>
            <a:xfrm>
              <a:off x="9500363" y="4825313"/>
              <a:ext cx="18574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M1</a:t>
              </a:r>
              <a:r>
                <a:rPr kumimoji="1"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</a:t>
              </a:r>
              <a:endPara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kumimoji="1" lang="ko-KR" altLang="en-US" b="1" dirty="0">
                  <a:solidFill>
                    <a:srgbClr val="C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약 </a:t>
              </a:r>
              <a:r>
                <a:rPr kumimoji="1" lang="en-US" altLang="ko-KR" b="1" dirty="0">
                  <a:solidFill>
                    <a:srgbClr val="C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kumimoji="1" lang="ko-KR" altLang="en-US" b="1" dirty="0">
                  <a:solidFill>
                    <a:srgbClr val="C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배 빠름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A53A571-9506-A023-E60F-395F515FD928}"/>
              </a:ext>
            </a:extLst>
          </p:cNvPr>
          <p:cNvSpPr txBox="1"/>
          <p:nvPr/>
        </p:nvSpPr>
        <p:spPr>
          <a:xfrm>
            <a:off x="7013837" y="519882"/>
            <a:ext cx="48496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b="1" dirty="0"/>
              <a:t>*</a:t>
            </a:r>
            <a:r>
              <a:rPr kumimoji="1" lang="en-US" altLang="ko-KR" sz="1100" b="1" dirty="0"/>
              <a:t>Intel Mac 2021</a:t>
            </a:r>
            <a:r>
              <a:rPr kumimoji="1" lang="ko-KR" altLang="en-US" sz="1100" b="1" dirty="0"/>
              <a:t>년 말</a:t>
            </a:r>
            <a:r>
              <a:rPr kumimoji="1" lang="en-US" altLang="ko-KR" sz="1100" b="1" dirty="0"/>
              <a:t>~2020</a:t>
            </a:r>
            <a:r>
              <a:rPr kumimoji="1" lang="ko-KR" altLang="en-US" sz="1100" b="1" dirty="0"/>
              <a:t>년 초반부터 </a:t>
            </a:r>
            <a:r>
              <a:rPr kumimoji="1" lang="en-US" altLang="ko-KR" sz="1100" b="1" dirty="0"/>
              <a:t>Apple Matrix Extension</a:t>
            </a:r>
            <a:r>
              <a:rPr kumimoji="1" lang="ko-KR" altLang="en-US" sz="1100" b="1" dirty="0"/>
              <a:t>가 지원**</a:t>
            </a:r>
            <a:endParaRPr kumimoji="1" lang="en-US" altLang="ko-KR" sz="1100" b="1" dirty="0"/>
          </a:p>
          <a:p>
            <a:r>
              <a:rPr kumimoji="1" lang="ko-KR" altLang="en-US" sz="1100" b="1" dirty="0"/>
              <a:t>*본 실험에 사용된 </a:t>
            </a:r>
            <a:r>
              <a:rPr kumimoji="1" lang="en-US" altLang="ko-KR" sz="1100" b="1" dirty="0"/>
              <a:t>Intel</a:t>
            </a:r>
            <a:r>
              <a:rPr kumimoji="1" lang="ko-KR" altLang="en-US" sz="1100" b="1" dirty="0"/>
              <a:t> </a:t>
            </a:r>
            <a:r>
              <a:rPr kumimoji="1" lang="en-US" altLang="ko-KR" sz="1100" b="1" dirty="0"/>
              <a:t>Mac</a:t>
            </a:r>
            <a:r>
              <a:rPr kumimoji="1" lang="ko-KR" altLang="en-US" sz="1100" b="1" dirty="0"/>
              <a:t>은 </a:t>
            </a:r>
            <a:r>
              <a:rPr kumimoji="1" lang="en-US" altLang="ko-KR" sz="1100" b="1" dirty="0"/>
              <a:t>2019</a:t>
            </a:r>
            <a:r>
              <a:rPr kumimoji="1" lang="ko-KR" altLang="en-US" sz="1100" b="1" dirty="0"/>
              <a:t>년도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C73AAD-246E-0259-5E0D-23F67F6A6B0A}"/>
              </a:ext>
            </a:extLst>
          </p:cNvPr>
          <p:cNvSpPr txBox="1"/>
          <p:nvPr/>
        </p:nvSpPr>
        <p:spPr>
          <a:xfrm>
            <a:off x="7013837" y="920842"/>
            <a:ext cx="47662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**</a:t>
            </a:r>
            <a:r>
              <a:rPr lang="ko-KR" altLang="en-US" sz="1000" dirty="0" err="1"/>
              <a:t>https</a:t>
            </a:r>
            <a:r>
              <a:rPr lang="ko-KR" altLang="en-US" sz="1000" dirty="0"/>
              <a:t>://</a:t>
            </a:r>
            <a:r>
              <a:rPr lang="ko-KR" altLang="en-US" sz="1000" dirty="0" err="1"/>
              <a:t>www.aitimes.com</a:t>
            </a:r>
            <a:r>
              <a:rPr lang="ko-KR" altLang="en-US" sz="1000" dirty="0"/>
              <a:t>/</a:t>
            </a:r>
            <a:r>
              <a:rPr lang="ko-KR" altLang="en-US" sz="1000" dirty="0" err="1"/>
              <a:t>news</a:t>
            </a:r>
            <a:r>
              <a:rPr lang="ko-KR" altLang="en-US" sz="1000" dirty="0"/>
              <a:t>/</a:t>
            </a:r>
            <a:r>
              <a:rPr lang="ko-KR" altLang="en-US" sz="1000" dirty="0" err="1"/>
              <a:t>articleView.html?idxno</a:t>
            </a:r>
            <a:r>
              <a:rPr lang="ko-KR" altLang="en-US" sz="1000" dirty="0"/>
              <a:t>=139279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1537C0-77C3-1F55-D602-6DA903499A5A}"/>
              </a:ext>
            </a:extLst>
          </p:cNvPr>
          <p:cNvSpPr txBox="1"/>
          <p:nvPr/>
        </p:nvSpPr>
        <p:spPr>
          <a:xfrm>
            <a:off x="9290945" y="3757824"/>
            <a:ext cx="2279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이러한 성능 향상은</a:t>
            </a:r>
            <a:br>
              <a:rPr kumimoji="1" lang="en-US" altLang="ko-KR" sz="16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sz="16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AMX</a:t>
            </a:r>
            <a:r>
              <a:rPr kumimoji="1" lang="ko-KR" altLang="en-US" sz="16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사용으로</a:t>
            </a:r>
            <a:br>
              <a:rPr kumimoji="1" lang="en-US" altLang="ko-KR" sz="16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16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인한 것으로 보임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E844D5-9069-7F8C-0066-BCA9AD445E3B}"/>
              </a:ext>
            </a:extLst>
          </p:cNvPr>
          <p:cNvSpPr/>
          <p:nvPr/>
        </p:nvSpPr>
        <p:spPr>
          <a:xfrm>
            <a:off x="9360568" y="3703949"/>
            <a:ext cx="2101516" cy="884196"/>
          </a:xfrm>
          <a:prstGeom prst="rect">
            <a:avLst/>
          </a:prstGeom>
          <a:solidFill>
            <a:srgbClr val="FF9D95">
              <a:alpha val="20000"/>
            </a:srgbClr>
          </a:solidFill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F69FA4-4BF9-417A-A81D-864A12AAFA34}"/>
              </a:ext>
            </a:extLst>
          </p:cNvPr>
          <p:cNvSpPr/>
          <p:nvPr/>
        </p:nvSpPr>
        <p:spPr>
          <a:xfrm>
            <a:off x="-257503" y="0"/>
            <a:ext cx="12707006" cy="7052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9712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7F250A-505D-A43A-B1F1-C4146FE9A82E}"/>
              </a:ext>
            </a:extLst>
          </p:cNvPr>
          <p:cNvSpPr txBox="1"/>
          <p:nvPr/>
        </p:nvSpPr>
        <p:spPr>
          <a:xfrm>
            <a:off x="1" y="1997839"/>
            <a:ext cx="121920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kumimoji="1" lang="en-US" altLang="ko-KR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kumimoji="1" lang="en-US" altLang="ko-KR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kumimoji="1"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ANE: </a:t>
            </a:r>
            <a:r>
              <a:rPr kumimoji="1"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암호 논리 연산 수행 </a:t>
            </a:r>
            <a:r>
              <a:rPr kumimoji="1"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with AMX</a:t>
            </a:r>
          </a:p>
          <a:p>
            <a:pPr algn="ctr"/>
            <a:endParaRPr kumimoji="1" lang="en-US" altLang="ko-KR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kumimoji="1" lang="en-US" altLang="ko-KR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9E88CD-6B2E-0B58-7C15-E7902164DD94}"/>
              </a:ext>
            </a:extLst>
          </p:cNvPr>
          <p:cNvSpPr/>
          <p:nvPr/>
        </p:nvSpPr>
        <p:spPr>
          <a:xfrm>
            <a:off x="-257503" y="0"/>
            <a:ext cx="12707006" cy="7052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871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7243B9B2-80FD-1CBF-453D-9B9A22454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대상 암호 논리 연산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61F356B3-47F2-8949-ECC3-0D667965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MD5, SHA1, SHA512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공통적으로 사용되는 연산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 연산들에 대해 </a:t>
            </a:r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VecLib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Accelerate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등의 라이브러리를 사용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AMX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제공하는 자료형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Double, Float, Integer, Char …</a:t>
            </a:r>
          </a:p>
          <a:p>
            <a:pPr lvl="2">
              <a:lnSpc>
                <a:spcPct val="150000"/>
              </a:lnSpc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그러나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SIMD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연산의 함수는 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Double, Float 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위주</a:t>
            </a:r>
            <a:endParaRPr lang="en-US" altLang="ko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dirty="0">
                <a:effectLst/>
                <a:latin typeface="Helvetica Neue" panose="02000503000000020004" pitchFamily="2" charset="0"/>
              </a:rPr>
              <a:t>뒤에서 사용될 연산들은 </a:t>
            </a:r>
            <a:r>
              <a:rPr lang="en" altLang="ko-KR" sz="1600" b="1" dirty="0">
                <a:effectLst/>
                <a:latin typeface="Helvetica Neue" panose="02000503000000020004" pitchFamily="2" charset="0"/>
              </a:rPr>
              <a:t>AMX</a:t>
            </a:r>
            <a:r>
              <a:rPr lang="ko-KR" altLang="en-US" sz="1600" b="1" dirty="0">
                <a:effectLst/>
                <a:latin typeface="Helvetica Neue" panose="02000503000000020004" pitchFamily="2" charset="0"/>
              </a:rPr>
              <a:t>만을 위한 명령어가 아님 </a:t>
            </a:r>
            <a:r>
              <a:rPr lang="en-US" altLang="ko-KR" sz="1600" b="1" dirty="0">
                <a:effectLst/>
                <a:latin typeface="Helvetica Neue" panose="02000503000000020004" pitchFamily="2" charset="0"/>
              </a:rPr>
              <a:t>(Intel</a:t>
            </a:r>
            <a:r>
              <a:rPr lang="ko-KR" altLang="en-US" sz="1600" b="1" dirty="0">
                <a:effectLst/>
                <a:latin typeface="Helvetica Neue" panose="02000503000000020004" pitchFamily="2" charset="0"/>
              </a:rPr>
              <a:t>에서도 동작하지만 가속은 안 되는 것 같음</a:t>
            </a:r>
            <a:r>
              <a:rPr lang="en-US" altLang="ko-KR" sz="1600" b="1" dirty="0">
                <a:effectLst/>
                <a:latin typeface="Helvetica Neue" panose="02000503000000020004" pitchFamily="2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600" b="1" dirty="0">
                <a:effectLst/>
                <a:latin typeface="Helvetica Neue" panose="02000503000000020004" pitchFamily="2" charset="0"/>
              </a:rPr>
              <a:t>또한</a:t>
            </a:r>
            <a:r>
              <a:rPr lang="en-US" altLang="ko-KR" sz="1600" b="1" dirty="0">
                <a:effectLst/>
                <a:latin typeface="Helvetica Neue" panose="02000503000000020004" pitchFamily="2" charset="0"/>
              </a:rPr>
              <a:t>,</a:t>
            </a:r>
            <a:r>
              <a:rPr lang="ko-KR" altLang="en-US" sz="1600" b="1" dirty="0">
                <a:effectLst/>
                <a:latin typeface="Helvetica Neue" panose="02000503000000020004" pitchFamily="2" charset="0"/>
              </a:rPr>
              <a:t> </a:t>
            </a:r>
            <a:r>
              <a:rPr lang="en" altLang="ko-KR" sz="1600" b="1" dirty="0">
                <a:effectLst/>
                <a:latin typeface="Helvetica Neue" panose="02000503000000020004" pitchFamily="2" charset="0"/>
              </a:rPr>
              <a:t>OS </a:t>
            </a:r>
            <a:r>
              <a:rPr lang="ko-KR" altLang="en-US" sz="16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버전에</a:t>
            </a:r>
            <a:r>
              <a:rPr lang="ko-KR" altLang="en-US" sz="1600" b="1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6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따라</a:t>
            </a:r>
            <a:r>
              <a:rPr lang="ko-KR" altLang="en-US" sz="1600" b="1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6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영향</a:t>
            </a:r>
            <a:r>
              <a:rPr lang="ko-KR" altLang="en-US" sz="1600" b="1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6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받음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68CB4227-A952-56EC-C33C-79B503CC83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758174"/>
                  </p:ext>
                </p:extLst>
              </p:nvPr>
            </p:nvGraphicFramePr>
            <p:xfrm>
              <a:off x="740513" y="1596286"/>
              <a:ext cx="4064002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1">
                      <a:extLst>
                        <a:ext uri="{9D8B030D-6E8A-4147-A177-3AD203B41FA5}">
                          <a16:colId xmlns:a16="http://schemas.microsoft.com/office/drawing/2014/main" val="4078939763"/>
                        </a:ext>
                      </a:extLst>
                    </a:gridCol>
                    <a:gridCol w="2032001">
                      <a:extLst>
                        <a:ext uri="{9D8B030D-6E8A-4147-A177-3AD203B41FA5}">
                          <a16:colId xmlns:a16="http://schemas.microsoft.com/office/drawing/2014/main" val="4107681715"/>
                        </a:ext>
                      </a:extLst>
                    </a:gridCol>
                  </a:tblGrid>
                  <a:tr h="15930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⋙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dirty="0"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Right rotation</a:t>
                          </a:r>
                          <a:endParaRPr lang="ko-KR" altLang="en-US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7009926"/>
                      </a:ext>
                    </a:extLst>
                  </a:tr>
                  <a:tr h="15930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⨁</m:t>
                                </m:r>
                              </m:oMath>
                            </m:oMathPara>
                          </a14:m>
                          <a:endParaRPr kumimoji="1" lang="en-US" altLang="ko-KR" sz="1400" dirty="0"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dirty="0"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XOR</a:t>
                          </a:r>
                          <a:endParaRPr lang="ko-KR" altLang="en-US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4174301"/>
                      </a:ext>
                    </a:extLst>
                  </a:tr>
                  <a:tr h="15930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⋀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dirty="0"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or</a:t>
                          </a:r>
                          <a:endParaRPr lang="ko-KR" altLang="en-US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663926"/>
                      </a:ext>
                    </a:extLst>
                  </a:tr>
                  <a:tr h="15930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⊞</m:t>
                                </m:r>
                              </m:oMath>
                            </m:oMathPara>
                          </a14:m>
                          <a:endParaRPr kumimoji="1" lang="ko-KR" altLang="en-US" sz="1400" dirty="0"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dirty="0"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Modulo addition</a:t>
                          </a:r>
                          <a:endParaRPr lang="ko-KR" altLang="en-US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9776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68CB4227-A952-56EC-C33C-79B503CC83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758174"/>
                  </p:ext>
                </p:extLst>
              </p:nvPr>
            </p:nvGraphicFramePr>
            <p:xfrm>
              <a:off x="740513" y="1596286"/>
              <a:ext cx="4064002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1">
                      <a:extLst>
                        <a:ext uri="{9D8B030D-6E8A-4147-A177-3AD203B41FA5}">
                          <a16:colId xmlns:a16="http://schemas.microsoft.com/office/drawing/2014/main" val="4078939763"/>
                        </a:ext>
                      </a:extLst>
                    </a:gridCol>
                    <a:gridCol w="2032001">
                      <a:extLst>
                        <a:ext uri="{9D8B030D-6E8A-4147-A177-3AD203B41FA5}">
                          <a16:colId xmlns:a16="http://schemas.microsoft.com/office/drawing/2014/main" val="410768171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621" t="-4167" r="-100000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dirty="0"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Right rotation</a:t>
                          </a:r>
                          <a:endParaRPr lang="ko-KR" altLang="en-US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7009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621" t="-100000" r="-100000" b="-2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dirty="0"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XOR</a:t>
                          </a:r>
                          <a:endParaRPr lang="ko-KR" altLang="en-US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41743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621" t="-208333" r="-100000" b="-1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dirty="0"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or</a:t>
                          </a:r>
                          <a:endParaRPr lang="ko-KR" altLang="en-US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663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621" t="-308333" r="-100000" b="-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dirty="0"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Modulo addition</a:t>
                          </a:r>
                          <a:endParaRPr lang="ko-KR" altLang="en-US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9776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79C2245B-1CBC-567B-9713-5A7D96DA88BB}"/>
              </a:ext>
            </a:extLst>
          </p:cNvPr>
          <p:cNvSpPr/>
          <p:nvPr/>
        </p:nvSpPr>
        <p:spPr>
          <a:xfrm>
            <a:off x="-257503" y="0"/>
            <a:ext cx="12707006" cy="7052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887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7243B9B2-80FD-1CBF-453D-9B9A22454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코드 및 출력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61F356B3-47F2-8949-ECC3-0D667965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Matrix Multiplication (8x8)</a:t>
            </a:r>
          </a:p>
          <a:p>
            <a:pPr lvl="1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행렬 정의 및 생성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오른쪽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벡터 곱을 여러 번 수행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아래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b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simd_mul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함수 사용 시 실패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 descr="텍스트, 스크린샷, 패턴이(가) 표시된 사진&#10;&#10;자동 생성된 설명">
            <a:extLst>
              <a:ext uri="{FF2B5EF4-FFF2-40B4-BE49-F238E27FC236}">
                <a16:creationId xmlns:a16="http://schemas.microsoft.com/office/drawing/2014/main" id="{01457E62-D91C-F771-88F0-12D8F9E7A7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25" y="0"/>
            <a:ext cx="7772400" cy="5996285"/>
          </a:xfrm>
          <a:prstGeom prst="rect">
            <a:avLst/>
          </a:prstGeom>
        </p:spPr>
      </p:pic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C95C73E-6293-43BB-8F53-A134044ED5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"/>
          <a:stretch/>
        </p:blipFill>
        <p:spPr>
          <a:xfrm>
            <a:off x="411162" y="2386148"/>
            <a:ext cx="3723427" cy="34344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3FC08D-2ECE-2ED7-63B3-6C4490B90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0645"/>
            <a:ext cx="12192000" cy="9990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6C90721-FFF9-250F-6918-9D3E7C997B69}"/>
              </a:ext>
            </a:extLst>
          </p:cNvPr>
          <p:cNvSpPr/>
          <p:nvPr/>
        </p:nvSpPr>
        <p:spPr>
          <a:xfrm>
            <a:off x="-257503" y="0"/>
            <a:ext cx="12707006" cy="7052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1234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7243B9B2-80FD-1CBF-453D-9B9A22454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코드 및 출력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61F356B3-47F2-8949-ECC3-0D667965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MUL_ADD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4DDD153-B84F-B33E-FDDB-C96583C85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62" y="1509938"/>
            <a:ext cx="7772400" cy="28453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0902C0-D195-AC46-CA28-22ED3FB85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62" y="4628612"/>
            <a:ext cx="5397500" cy="53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89275F-B795-0ED1-DFD9-96AA93035EEF}"/>
              </a:ext>
            </a:extLst>
          </p:cNvPr>
          <p:cNvSpPr txBox="1"/>
          <p:nvPr/>
        </p:nvSpPr>
        <p:spPr>
          <a:xfrm>
            <a:off x="7101203" y="1843685"/>
            <a:ext cx="200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Float Matrix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717C3-247F-7985-AE8E-75A81C4D5BDC}"/>
              </a:ext>
            </a:extLst>
          </p:cNvPr>
          <p:cNvSpPr txBox="1"/>
          <p:nvPr/>
        </p:nvSpPr>
        <p:spPr>
          <a:xfrm>
            <a:off x="7101202" y="2570430"/>
            <a:ext cx="200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Integer Matrix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3D295-69FC-424F-FC93-FDA19119ACED}"/>
              </a:ext>
            </a:extLst>
          </p:cNvPr>
          <p:cNvSpPr txBox="1"/>
          <p:nvPr/>
        </p:nvSpPr>
        <p:spPr>
          <a:xfrm>
            <a:off x="8234250" y="3312080"/>
            <a:ext cx="200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F, I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에서의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SIMD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4396FD-D979-7BC3-9C74-65045030AEF6}"/>
              </a:ext>
            </a:extLst>
          </p:cNvPr>
          <p:cNvSpPr/>
          <p:nvPr/>
        </p:nvSpPr>
        <p:spPr>
          <a:xfrm>
            <a:off x="-257503" y="0"/>
            <a:ext cx="12707006" cy="7052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915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6B2BAA-62CE-9BDC-9300-9AF69AC9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MD5 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암호 논리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45EA5AF6-3299-A872-6278-E9448584780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sz="2000" b="1">
                    <a:highlight>
                      <a:srgbClr val="FFFF00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32-bit </a:t>
                </a:r>
                <a:r>
                  <a:rPr kumimoji="1" lang="ko-KR" altLang="en-US" sz="2000" b="1">
                    <a:highlight>
                      <a:srgbClr val="FFFF00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워드</a:t>
                </a:r>
                <a:r>
                  <a:rPr kumimoji="1" lang="ko-KR" altLang="en-US" sz="2000">
                    <a:highlight>
                      <a:srgbClr val="FFFF00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ko-KR" altLang="en-US" sz="20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단위를 사용하며</a:t>
                </a:r>
                <a:r>
                  <a:rPr kumimoji="1" lang="en-US" altLang="ko-KR" sz="20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  <a:r>
                  <a:rPr kumimoji="1" lang="ko-KR" altLang="en-US" sz="20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모두 연접한 </a:t>
                </a:r>
                <a:r>
                  <a:rPr kumimoji="1" lang="en-US" altLang="ko-KR" sz="20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128-bit</a:t>
                </a:r>
                <a:r>
                  <a:rPr kumimoji="1" lang="ko-KR" altLang="en-US" sz="20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는 하나의 </a:t>
                </a:r>
                <a:r>
                  <a:rPr kumimoji="1" lang="en-US" altLang="ko-KR" sz="20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state</a:t>
                </a:r>
                <a:r>
                  <a:rPr kumimoji="1" lang="ko-KR" altLang="en-US" sz="20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이며</a:t>
                </a:r>
                <a:r>
                  <a:rPr kumimoji="1" lang="en-US" altLang="ko-KR" sz="20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  <a:r>
                  <a:rPr kumimoji="1" lang="ko-KR" altLang="en-US" sz="20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20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128-bit </a:t>
                </a:r>
                <a:r>
                  <a:rPr kumimoji="1" lang="ko-KR" altLang="en-US" sz="20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해시</a:t>
                </a:r>
                <a:r>
                  <a:rPr kumimoji="1" lang="ko-KR" altLang="en-US" sz="20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출력</a:t>
                </a:r>
                <a:endParaRPr kumimoji="1" lang="en-US" altLang="ko-KR" sz="20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r>
                  <a:rPr kumimoji="1" lang="ko-KR" altLang="en-US" sz="20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내부 함수는 전처리와 라운드 함수로 구성</a:t>
                </a:r>
                <a:endParaRPr kumimoji="1" lang="en-US" altLang="ko-KR" sz="20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/>
                <a:r>
                  <a:rPr kumimoji="1" lang="ko-KR" altLang="en-US" sz="1800" b="1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전처리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패딩 및 파싱 </a:t>
                </a:r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(512-bit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배수</a:t>
                </a:r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440-bit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데이터 </a:t>
                </a:r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 (1-bit)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 (7-bit)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 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데이터 길이</a:t>
                </a:r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(64-bit))</a:t>
                </a:r>
              </a:p>
              <a:p>
                <a:pPr lvl="1"/>
                <a:r>
                  <a:rPr kumimoji="1" lang="ko-KR" altLang="en-US" sz="1800" b="1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라운드 함수 </a:t>
                </a:r>
                <a:r>
                  <a:rPr kumimoji="1" lang="en-US" altLang="ko-KR" sz="1800" b="1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𝑭</m:t>
                    </m:r>
                  </m:oMath>
                </a14:m>
                <a:r>
                  <a:rPr kumimoji="1" lang="en-US" altLang="ko-KR" sz="1800" b="1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kumimoji="1" lang="ko-KR" altLang="en-US" sz="180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80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𝐵</m:t>
                    </m:r>
                    <m:r>
                      <a:rPr kumimoji="1" lang="en-US" altLang="ko-KR" sz="180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,</m:t>
                    </m:r>
                    <m:r>
                      <a:rPr kumimoji="1" lang="en-US" altLang="ko-KR" sz="180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𝐶</m:t>
                    </m:r>
                    <m:r>
                      <a:rPr kumimoji="1" lang="en-US" altLang="ko-KR" sz="180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,</m:t>
                    </m:r>
                    <m:r>
                      <a:rPr kumimoji="1" lang="en-US" altLang="ko-KR" sz="180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𝐷</m:t>
                    </m:r>
                  </m:oMath>
                </a14:m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블록을 입력 받으며</a:t>
                </a:r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라운드마다 다른 연산 적용</a:t>
                </a:r>
                <a:endParaRPr kumimoji="1" lang="en-US" altLang="ko-KR" sz="1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endParaRPr kumimoji="1" lang="en-US" altLang="ko-KR" sz="20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endParaRPr kumimoji="1" lang="en-US" altLang="ko-KR" sz="20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endParaRPr kumimoji="1" lang="en-US" altLang="ko-KR" sz="20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endParaRPr kumimoji="1" lang="en-US" altLang="ko-KR" sz="20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r>
                  <a:rPr kumimoji="1" lang="ko-KR" altLang="en-US" sz="20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라운드 함수 적용 후</a:t>
                </a:r>
                <a:r>
                  <a:rPr kumimoji="1" lang="en-US" altLang="ko-KR" sz="20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  <a:r>
                  <a:rPr kumimoji="1" lang="ko-KR" altLang="en-US" sz="20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2000" b="1">
                    <a:highlight>
                      <a:srgbClr val="FFFF00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modulo addition </a:t>
                </a:r>
                <a:r>
                  <a:rPr kumimoji="1" lang="ko-KR" altLang="en-US" sz="2000" b="1">
                    <a:highlight>
                      <a:srgbClr val="FFFF00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및 </a:t>
                </a:r>
                <a:r>
                  <a:rPr kumimoji="1" lang="en-US" altLang="ko-KR" sz="2000" b="1">
                    <a:highlight>
                      <a:srgbClr val="FFFF00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left</a:t>
                </a:r>
                <a:r>
                  <a:rPr kumimoji="1" lang="ko-KR" altLang="en-US" sz="2000" b="1">
                    <a:highlight>
                      <a:srgbClr val="FFFF00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2000" b="1">
                    <a:highlight>
                      <a:srgbClr val="FFFF00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rotation</a:t>
                </a:r>
                <a:r>
                  <a:rPr kumimoji="1" lang="ko-KR" altLang="en-US" sz="2000" b="1">
                    <a:highlight>
                      <a:srgbClr val="FFFF00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수행</a:t>
                </a:r>
                <a:endParaRPr kumimoji="1" lang="en-US" altLang="ko-KR" sz="2000" b="1">
                  <a:highlight>
                    <a:srgbClr val="FFFF00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sSubPr>
                      <m:e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𝑀</m:t>
                        </m:r>
                      </m:e>
                      <m:sub>
                        <m:r>
                          <a:rPr kumimoji="1" lang="en-US" altLang="ko-KR" sz="1800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또는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b="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sSubPr>
                      <m:e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𝐾</m:t>
                        </m:r>
                      </m:e>
                      <m:sub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는 이전 값과 </a:t>
                </a:r>
                <a:r>
                  <a:rPr kumimoji="1" lang="en-US" altLang="ko-KR" sz="1800" b="1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Modulo addition</a:t>
                </a:r>
                <a:endParaRPr kumimoji="1" lang="ko-KR" altLang="en-US" sz="1800" b="1">
                  <a:solidFill>
                    <a:srgbClr val="C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/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각 라운드에서 사전에 주어진 </a:t>
                </a:r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rotation 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상수에 따라 </a:t>
                </a:r>
                <a:r>
                  <a:rPr kumimoji="1" lang="en-US" altLang="ko-KR" sz="1800" b="1">
                    <a:solidFill>
                      <a:srgbClr val="FFC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Left rotation</a:t>
                </a:r>
                <a:endParaRPr kumimoji="1" lang="en-US" altLang="ko-KR" sz="1200" b="1">
                  <a:solidFill>
                    <a:srgbClr val="FFC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45EA5AF6-3299-A872-6278-E944858478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482" t="-1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160BE87-4007-FCAB-A900-CDA47A682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005" y="2514600"/>
            <a:ext cx="3330633" cy="4343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EC529D-8D0B-9DC6-4AA5-F4FB453561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986" y="2569464"/>
            <a:ext cx="7925802" cy="1408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DB81A87E-0981-BE3B-7F26-A7808039234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34687" y="5538421"/>
              <a:ext cx="4064002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1">
                      <a:extLst>
                        <a:ext uri="{9D8B030D-6E8A-4147-A177-3AD203B41FA5}">
                          <a16:colId xmlns:a16="http://schemas.microsoft.com/office/drawing/2014/main" val="4078939763"/>
                        </a:ext>
                      </a:extLst>
                    </a:gridCol>
                    <a:gridCol w="2032001">
                      <a:extLst>
                        <a:ext uri="{9D8B030D-6E8A-4147-A177-3AD203B41FA5}">
                          <a16:colId xmlns:a16="http://schemas.microsoft.com/office/drawing/2014/main" val="4107681715"/>
                        </a:ext>
                      </a:extLst>
                    </a:gridCol>
                  </a:tblGrid>
                  <a:tr h="15930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40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⋘</m:t>
                                </m:r>
                              </m:oMath>
                            </m:oMathPara>
                          </a14:m>
                          <a:endParaRPr lang="ko-KR" altLang="en-US" sz="140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>
                              <a:highlight>
                                <a:srgbClr val="FFFF00"/>
                              </a:highlight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Left rotation</a:t>
                          </a:r>
                          <a:endParaRPr lang="ko-KR" altLang="en-US" sz="140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7009926"/>
                      </a:ext>
                    </a:extLst>
                  </a:tr>
                  <a:tr h="15930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40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⨁</m:t>
                                </m:r>
                              </m:oMath>
                            </m:oMathPara>
                          </a14:m>
                          <a:endParaRPr kumimoji="1" lang="en-US" altLang="ko-KR" sz="1400">
                            <a:highlight>
                              <a:srgbClr val="FFFF00"/>
                            </a:highlight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>
                              <a:highlight>
                                <a:srgbClr val="FFFF00"/>
                              </a:highlight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XOR</a:t>
                          </a:r>
                          <a:endParaRPr lang="ko-KR" altLang="en-US" sz="140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4174301"/>
                      </a:ext>
                    </a:extLst>
                  </a:tr>
                  <a:tr h="15930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40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⋀</m:t>
                                </m:r>
                              </m:oMath>
                            </m:oMathPara>
                          </a14:m>
                          <a:endParaRPr lang="ko-KR" altLang="en-US" sz="140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>
                              <a:highlight>
                                <a:srgbClr val="FFFF00"/>
                              </a:highlight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or</a:t>
                          </a:r>
                          <a:endParaRPr lang="ko-KR" altLang="en-US" sz="140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663926"/>
                      </a:ext>
                    </a:extLst>
                  </a:tr>
                  <a:tr h="15930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40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⊞</m:t>
                                </m:r>
                              </m:oMath>
                            </m:oMathPara>
                          </a14:m>
                          <a:endParaRPr kumimoji="1" lang="ko-KR" altLang="en-US" sz="1400">
                            <a:highlight>
                              <a:srgbClr val="FFFF00"/>
                            </a:highlight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1" lang="en-US" altLang="ko-KR" sz="140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  <a:ea typeface="Pretendard" panose="02000503000000020004" pitchFamily="2" charset="-127"/>
                                      <a:cs typeface="Pretendard" panose="02000503000000020004" pitchFamily="2" charset="-127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1400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  <a:ea typeface="Pretendard" panose="02000503000000020004" pitchFamily="2" charset="-127"/>
                                      <a:cs typeface="Pretendard" panose="02000503000000020004" pitchFamily="2" charset="-127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1" lang="en-US" altLang="ko-KR" sz="1400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  <a:ea typeface="Pretendard" panose="02000503000000020004" pitchFamily="2" charset="-127"/>
                                      <a:cs typeface="Pretendard" panose="02000503000000020004" pitchFamily="2" charset="-127"/>
                                    </a:rPr>
                                    <m:t>32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1" lang="en-US" altLang="ko-KR" sz="1400" dirty="0">
                              <a:highlight>
                                <a:srgbClr val="FFFF00"/>
                              </a:highlight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 Modulo addition</a:t>
                          </a:r>
                          <a:endParaRPr lang="ko-KR" altLang="en-US" sz="1400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9776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DB81A87E-0981-BE3B-7F26-A780803923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5091491"/>
                  </p:ext>
                </p:extLst>
              </p:nvPr>
            </p:nvGraphicFramePr>
            <p:xfrm>
              <a:off x="1134687" y="5538421"/>
              <a:ext cx="4064002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1">
                      <a:extLst>
                        <a:ext uri="{9D8B030D-6E8A-4147-A177-3AD203B41FA5}">
                          <a16:colId xmlns:a16="http://schemas.microsoft.com/office/drawing/2014/main" val="4078939763"/>
                        </a:ext>
                      </a:extLst>
                    </a:gridCol>
                    <a:gridCol w="2032001">
                      <a:extLst>
                        <a:ext uri="{9D8B030D-6E8A-4147-A177-3AD203B41FA5}">
                          <a16:colId xmlns:a16="http://schemas.microsoft.com/office/drawing/2014/main" val="410768171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299" t="-2000" r="-100299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dirty="0">
                              <a:highlight>
                                <a:srgbClr val="FFFF00"/>
                              </a:highlight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Left rotation</a:t>
                          </a:r>
                          <a:endParaRPr lang="ko-KR" altLang="en-US" sz="1400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7009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299" t="-100000" r="-100299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dirty="0">
                              <a:highlight>
                                <a:srgbClr val="FFFF00"/>
                              </a:highlight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XOR</a:t>
                          </a:r>
                          <a:endParaRPr lang="ko-KR" altLang="en-US" sz="1400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41743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299" t="-204000" r="-100299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dirty="0">
                              <a:highlight>
                                <a:srgbClr val="FFFF00"/>
                              </a:highlight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or</a:t>
                          </a:r>
                          <a:endParaRPr lang="ko-KR" altLang="en-US" sz="1400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663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299" t="-304000" r="-10029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100601" t="-304000" r="-601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9776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FB95AFE-E9AB-93EA-49BF-E86D5D27FE82}"/>
              </a:ext>
            </a:extLst>
          </p:cNvPr>
          <p:cNvSpPr txBox="1"/>
          <p:nvPr/>
        </p:nvSpPr>
        <p:spPr>
          <a:xfrm>
            <a:off x="1750172" y="5160293"/>
            <a:ext cx="283303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&lt;</a:t>
            </a:r>
            <a:r>
              <a:rPr kumimoji="1" lang="ko-KR" altLang="en-US" sz="1800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사용되는</a:t>
            </a:r>
            <a:r>
              <a:rPr kumimoji="1" lang="ko-KR" altLang="en-US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kumimoji="1" lang="ko-KR" altLang="en-US" sz="1800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논리 연산자</a:t>
            </a:r>
            <a:r>
              <a:rPr kumimoji="1" lang="en-US" altLang="ko-KR" sz="1800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&gt;</a:t>
            </a:r>
            <a:endParaRPr lang="ko-KR" altLang="en-US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568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7243B9B2-80FD-1CBF-453D-9B9A22454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코드 및 출력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61F356B3-47F2-8949-ECC3-0D667965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ADD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4E5A0E1-2F85-1E95-51CC-463889774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84" y="1658438"/>
            <a:ext cx="7772400" cy="26745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D059C7-CA3D-4000-5EB3-3F2B09BCA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84" y="4620113"/>
            <a:ext cx="5029200" cy="4445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E81C686-CF10-8055-AE25-ABC9280328A1}"/>
              </a:ext>
            </a:extLst>
          </p:cNvPr>
          <p:cNvSpPr/>
          <p:nvPr/>
        </p:nvSpPr>
        <p:spPr>
          <a:xfrm>
            <a:off x="-257503" y="0"/>
            <a:ext cx="12707006" cy="7052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8305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7243B9B2-80FD-1CBF-453D-9B9A22454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코드 및 출력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61F356B3-47F2-8949-ECC3-0D667965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MOD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BA2EA6C-D6F9-FB1C-F152-4567AEA7B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3" y="1576095"/>
            <a:ext cx="7772400" cy="20751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9DDAAF-E04D-B2F4-215A-F92E50C8C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5" y="3852570"/>
            <a:ext cx="4991100" cy="444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DB155-5870-5A3F-736F-98F53A34DFE7}"/>
              </a:ext>
            </a:extLst>
          </p:cNvPr>
          <p:cNvSpPr txBox="1"/>
          <p:nvPr/>
        </p:nvSpPr>
        <p:spPr>
          <a:xfrm>
            <a:off x="5578136" y="3890154"/>
            <a:ext cx="200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정수 지원 안 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C1284F-B75E-7ABC-B4DA-9C34C4FE8A46}"/>
              </a:ext>
            </a:extLst>
          </p:cNvPr>
          <p:cNvSpPr/>
          <p:nvPr/>
        </p:nvSpPr>
        <p:spPr>
          <a:xfrm>
            <a:off x="-257503" y="0"/>
            <a:ext cx="12707006" cy="7052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290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6A3EA-8592-51C7-C9CD-38B70E52B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영상</a:t>
            </a:r>
          </a:p>
        </p:txBody>
      </p:sp>
      <p:pic>
        <p:nvPicPr>
          <p:cNvPr id="4" name="피피티">
            <a:hlinkClick r:id="" action="ppaction://media"/>
            <a:extLst>
              <a:ext uri="{FF2B5EF4-FFF2-40B4-BE49-F238E27FC236}">
                <a16:creationId xmlns:a16="http://schemas.microsoft.com/office/drawing/2014/main" id="{F2ACFC5E-A772-ADBC-6DC5-3222A0838E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1103" y="1029165"/>
            <a:ext cx="8949794" cy="578529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EBBD266-C97D-7F16-7EB6-7C75BC05BCE4}"/>
              </a:ext>
            </a:extLst>
          </p:cNvPr>
          <p:cNvSpPr/>
          <p:nvPr/>
        </p:nvSpPr>
        <p:spPr>
          <a:xfrm>
            <a:off x="-257503" y="0"/>
            <a:ext cx="12707006" cy="7052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39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87625-045F-6E7B-AE6E-F08AA30A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</a:t>
            </a:r>
            <a:r>
              <a:rPr lang="en-US" altLang="ko-KR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NPU</a:t>
            </a:r>
            <a:r>
              <a:rPr lang="ko-KR" altLang="en-US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에서의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암호 알고리즘 가속 가능여부 분석 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ATOM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9D9953-FED1-F678-FA0D-AFFAA099EF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20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ATOM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kumimoji="1" lang="en-US" altLang="ko-KR" sz="20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20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kumimoji="1" lang="ko-KR" altLang="en-US" sz="20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 중순에 옴</a:t>
            </a:r>
            <a:endParaRPr kumimoji="1" lang="en-US" altLang="ko-KR" sz="20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kumimoji="1" lang="ko-KR" altLang="en-US" sz="3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914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87625-045F-6E7B-AE6E-F08AA30A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</a:t>
            </a:r>
            <a:r>
              <a:rPr lang="en-US" altLang="ko-KR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NPU</a:t>
            </a:r>
            <a:r>
              <a:rPr lang="ko-KR" altLang="en-US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에서의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암호 알고리즘 가속 가능여부 분석 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lang="en-US" altLang="ko-KR" sz="36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WarBoy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9D9953-FED1-F678-FA0D-AFFAA099EF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2000" dirty="0" err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WarBoy</a:t>
            </a:r>
            <a:endParaRPr kumimoji="1" lang="en-US" altLang="ko-KR" sz="20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kumimoji="1" lang="en-US" altLang="ko-KR" sz="20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20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kumimoji="1" lang="ko-KR" altLang="en-US" sz="20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 중순에 옴</a:t>
            </a:r>
            <a:endParaRPr kumimoji="1" lang="en-US" altLang="ko-KR" sz="20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kumimoji="1" lang="ko-KR" altLang="en-US" sz="3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430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18BBA-4F9B-CE6A-AC99-12FF3173C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NPU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에서의 암호 연산 가속화에 필요한 것은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AA439E-AF5E-85AA-73EA-05DE471DB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665223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altLang="ko-KR" sz="2000" b="0" i="0" u="none" strike="noStrike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ANE</a:t>
            </a:r>
            <a:r>
              <a:rPr lang="ko-KR" altLang="en-US" sz="2000" b="0" i="0" u="none" strike="noStrike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이나 </a:t>
            </a:r>
            <a:r>
              <a:rPr lang="en-US" altLang="ko-KR" sz="2000" b="0" i="0" u="none" strike="noStrike" dirty="0">
                <a:solidFill>
                  <a:srgbClr val="FF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ATOM, </a:t>
            </a:r>
            <a:r>
              <a:rPr lang="en-US" altLang="ko-KR" sz="2000" b="0" i="0" u="none" strike="noStrike" dirty="0" err="1">
                <a:solidFill>
                  <a:srgbClr val="FF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WarBoy</a:t>
            </a:r>
            <a:r>
              <a:rPr lang="en-US" altLang="ko-KR" sz="2000" b="0" i="0" u="none" strike="noStrike" dirty="0">
                <a:solidFill>
                  <a:srgbClr val="FF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lang="ko-KR" altLang="en-US" sz="2000" b="0" i="0" u="none" strike="noStrike" dirty="0" err="1">
                <a:solidFill>
                  <a:srgbClr val="FF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아직모름</a:t>
            </a:r>
            <a:r>
              <a:rPr lang="en-US" altLang="ko-KR" sz="2000" b="0" i="0" u="none" strike="noStrike" dirty="0">
                <a:solidFill>
                  <a:srgbClr val="FF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r>
              <a:rPr lang="ko-KR" altLang="en-US" sz="2000" b="0" i="0" u="none" strike="noStrike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에서는 불가능하지만 아래와 같은 요구 사항이 충족된다면 가능할 수 있음</a:t>
            </a:r>
            <a:endParaRPr lang="en-US" altLang="ko-KR" sz="2000" b="0" i="0" u="none" strike="noStrike" dirty="0">
              <a:solidFill>
                <a:srgbClr val="FF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INT 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자료형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그에 대한 병렬 연산을 위한 함수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Low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level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에서의 프로그래밍 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딥러닝 모델에 대한 추론만 가능한 것이 아닌 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NPU 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프로그래밍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ko-KR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NPU</a:t>
            </a:r>
            <a:r>
              <a:rPr kumimoji="1"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비트 단위 논리 연산을 지원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해야 함 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(XOR, OR, Shift, Rotation)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충분한 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on-chip memory 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여러 번의 해시 연산을 병렬 처리하려면 최소 수십 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MB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</a:t>
            </a: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ko-KR" sz="20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ko-KR" sz="20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kumimoji="1"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913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92B93-A5EC-81E8-F7BD-9DA1B71E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HashCat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Benchmarking - MD5, SHA1, SHA-512 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D144F147-664F-41FE-782B-F4DCDDC287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654888"/>
                  </p:ext>
                </p:extLst>
              </p:nvPr>
            </p:nvGraphicFramePr>
            <p:xfrm>
              <a:off x="411918" y="1919522"/>
              <a:ext cx="11368159" cy="4303569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2551999">
                      <a:extLst>
                        <a:ext uri="{9D8B030D-6E8A-4147-A177-3AD203B41FA5}">
                          <a16:colId xmlns:a16="http://schemas.microsoft.com/office/drawing/2014/main" val="2377739717"/>
                        </a:ext>
                      </a:extLst>
                    </a:gridCol>
                    <a:gridCol w="1469360">
                      <a:extLst>
                        <a:ext uri="{9D8B030D-6E8A-4147-A177-3AD203B41FA5}">
                          <a16:colId xmlns:a16="http://schemas.microsoft.com/office/drawing/2014/main" val="836589476"/>
                        </a:ext>
                      </a:extLst>
                    </a:gridCol>
                    <a:gridCol w="1469360">
                      <a:extLst>
                        <a:ext uri="{9D8B030D-6E8A-4147-A177-3AD203B41FA5}">
                          <a16:colId xmlns:a16="http://schemas.microsoft.com/office/drawing/2014/main" val="3774763593"/>
                        </a:ext>
                      </a:extLst>
                    </a:gridCol>
                    <a:gridCol w="1469360">
                      <a:extLst>
                        <a:ext uri="{9D8B030D-6E8A-4147-A177-3AD203B41FA5}">
                          <a16:colId xmlns:a16="http://schemas.microsoft.com/office/drawing/2014/main" val="9229862"/>
                        </a:ext>
                      </a:extLst>
                    </a:gridCol>
                    <a:gridCol w="1469360">
                      <a:extLst>
                        <a:ext uri="{9D8B030D-6E8A-4147-A177-3AD203B41FA5}">
                          <a16:colId xmlns:a16="http://schemas.microsoft.com/office/drawing/2014/main" val="3797551639"/>
                        </a:ext>
                      </a:extLst>
                    </a:gridCol>
                    <a:gridCol w="1469360">
                      <a:extLst>
                        <a:ext uri="{9D8B030D-6E8A-4147-A177-3AD203B41FA5}">
                          <a16:colId xmlns:a16="http://schemas.microsoft.com/office/drawing/2014/main" val="2868457090"/>
                        </a:ext>
                      </a:extLst>
                    </a:gridCol>
                    <a:gridCol w="1469360">
                      <a:extLst>
                        <a:ext uri="{9D8B030D-6E8A-4147-A177-3AD203B41FA5}">
                          <a16:colId xmlns:a16="http://schemas.microsoft.com/office/drawing/2014/main" val="1675166821"/>
                        </a:ext>
                      </a:extLst>
                    </a:gridCol>
                  </a:tblGrid>
                  <a:tr h="394188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b="1" u="none" strike="noStrike" dirty="0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GPU</a:t>
                          </a:r>
                          <a:endParaRPr lang="en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MD5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SHA1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SHA-512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8285438"/>
                      </a:ext>
                    </a:extLst>
                  </a:tr>
                  <a:tr h="394188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b="1" u="none" strike="noStrike" dirty="0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MH/s</a:t>
                          </a:r>
                          <a:endParaRPr lang="en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b="1" u="none" strike="noStrike" dirty="0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ms</a:t>
                          </a:r>
                          <a:endParaRPr lang="en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b="1" u="none" strike="noStrike" dirty="0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MH/s</a:t>
                          </a:r>
                          <a:endParaRPr lang="en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b="1" u="none" strike="noStrike" dirty="0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ms</a:t>
                          </a:r>
                          <a:endParaRPr lang="en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b="1" u="none" strike="noStrike" dirty="0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MH/s</a:t>
                          </a:r>
                          <a:endParaRPr lang="en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b="1" u="none" strike="noStrike" dirty="0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ms</a:t>
                          </a:r>
                          <a:endParaRPr lang="en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787613"/>
                      </a:ext>
                    </a:extLst>
                  </a:tr>
                  <a:tr h="39057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u="none" strike="noStrike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UHD Graphics 630</a:t>
                          </a:r>
                          <a:endParaRPr lang="en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u="none" strike="noStrike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𝟓𝟎𝟕</m:t>
                                </m:r>
                                <m:r>
                                  <a:rPr lang="en-US" altLang="ko-KR" sz="1400" b="1" i="1" u="none" strike="noStrike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.</m:t>
                                </m:r>
                                <m:r>
                                  <a:rPr lang="en-US" altLang="ko-KR" sz="1400" b="1" i="1" u="none" strike="noStrike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altLang="ko-KR" sz="1400" b="1" i="0" u="none" strike="noStrike" dirty="0">
                            <a:solidFill>
                              <a:srgbClr val="00206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u="none" strike="noStrike" smtClean="0"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24.69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242.1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51.79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28.9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𝟓𝟒</m:t>
                                </m:r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.</m:t>
                                </m:r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en-US" altLang="ko-KR" sz="14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3710369"/>
                      </a:ext>
                    </a:extLst>
                  </a:tr>
                  <a:tr h="39057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u="none" strike="noStrike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UHD Graphics for 10th Gen</a:t>
                          </a:r>
                          <a:endParaRPr lang="en" sz="1400" b="0" i="0" u="none" strike="noStrike">
                            <a:solidFill>
                              <a:srgbClr val="262626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u="none" strike="noStrike" smtClean="0"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532.6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u="none" strike="noStrike" smtClean="0"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90.03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𝟏𝟐𝟕</m:t>
                                </m:r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.</m:t>
                                </m:r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ko-KR" sz="1400" b="1" i="0" u="none" strike="noStrike" dirty="0">
                            <a:solidFill>
                              <a:srgbClr val="00206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94.38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𝟏𝟎</m:t>
                                </m:r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.</m:t>
                                </m:r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altLang="ko-KR" sz="1400" b="1" i="0" u="none" strike="noStrike" dirty="0">
                            <a:solidFill>
                              <a:srgbClr val="00206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65.68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7973038"/>
                      </a:ext>
                    </a:extLst>
                  </a:tr>
                  <a:tr h="39057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u="none" strike="noStrike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Iris Xe Graphics</a:t>
                          </a:r>
                          <a:endParaRPr lang="en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u="none" strike="noStrike" smtClean="0"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2674.8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u="none" strike="noStrike" smtClean="0"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62.10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1054.1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78.15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81.7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62.73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0785729"/>
                      </a:ext>
                    </a:extLst>
                  </a:tr>
                  <a:tr h="39057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u="none" strike="noStrike" dirty="0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M1 pro</a:t>
                          </a:r>
                          <a:endParaRPr lang="e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u="none" strike="noStrike" smtClean="0"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5737.0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u="none" strike="noStrike" smtClean="0"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92.47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2029.5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65.04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197.6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83.87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972536163"/>
                      </a:ext>
                    </a:extLst>
                  </a:tr>
                  <a:tr h="39057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u="none" strike="noStrike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M2</a:t>
                          </a:r>
                          <a:endParaRPr lang="en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u="none" strike="noStrike" smtClean="0"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3631.3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u="none" strike="noStrike" smtClean="0"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73.17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1464.9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90.81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140.8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58.79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14747348"/>
                      </a:ext>
                    </a:extLst>
                  </a:tr>
                  <a:tr h="39057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u="none" strike="noStrike" dirty="0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AMD Ryzen 7 4800H</a:t>
                          </a:r>
                          <a:endParaRPr lang="e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u="none" strike="noStrike" smtClean="0"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1693.0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u="none" strike="noStrike" smtClean="0"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68.27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670.3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173.22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56.6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128.10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947203931"/>
                      </a:ext>
                    </a:extLst>
                  </a:tr>
                  <a:tr h="39057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u="none" strike="noStrike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RTX 3060</a:t>
                          </a:r>
                          <a:endParaRPr lang="en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u="none" strike="noStrike" smtClean="0"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4237.8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u="none" strike="noStrike" smtClean="0"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𝟏𝟏𝟕</m:t>
                                </m:r>
                                <m:r>
                                  <a:rPr lang="en-US" altLang="ko-KR" sz="1400" b="1" i="1" u="none" strike="noStrike" smtClean="0"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.</m:t>
                                </m:r>
                                <m:r>
                                  <a:rPr lang="en-US" altLang="ko-KR" sz="1400" b="1" i="1" u="none" strike="noStrike" smtClean="0"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𝟏𝟏</m:t>
                                </m:r>
                              </m:oMath>
                            </m:oMathPara>
                          </a14:m>
                          <a:endParaRPr lang="en-US" altLang="ko-K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1922.9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𝟐𝟗𝟐</m:t>
                                </m:r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.</m:t>
                                </m:r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𝟒𝟔</m:t>
                                </m:r>
                              </m:oMath>
                            </m:oMathPara>
                          </a14:m>
                          <a:endParaRPr lang="en-US" altLang="ko-KR" sz="1400" b="1" i="0" u="none" strike="noStrike" dirty="0">
                            <a:solidFill>
                              <a:srgbClr val="00206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313.2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𝟏𝟗𝟗</m:t>
                                </m:r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.</m:t>
                                </m:r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𝟗𝟖</m:t>
                                </m:r>
                              </m:oMath>
                            </m:oMathPara>
                          </a14:m>
                          <a:endParaRPr lang="en-US" altLang="ko-KR" sz="1400" b="1" i="0" u="none" strike="noStrike" dirty="0">
                            <a:solidFill>
                              <a:srgbClr val="00206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19269664"/>
                      </a:ext>
                    </a:extLst>
                  </a:tr>
                  <a:tr h="39057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u="none" strike="noStrike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RTX 3090</a:t>
                          </a:r>
                          <a:endParaRPr lang="en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u="none" strike="noStrike" smtClean="0"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66890.3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u="none" strike="noStrike" smtClean="0"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40.69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21667.7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62.99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3157.8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54.12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1918014"/>
                      </a:ext>
                    </a:extLst>
                  </a:tr>
                  <a:tr h="39057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u="none" strike="noStrike" dirty="0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RTX 4080</a:t>
                          </a:r>
                          <a:endParaRPr lang="e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u="none" strike="noStrike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𝟗𝟐𝟔𝟑𝟑</m:t>
                                </m:r>
                                <m:r>
                                  <a:rPr lang="en-US" altLang="ko-KR" sz="1400" b="1" i="1" u="none" strike="noStrike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.</m:t>
                                </m:r>
                                <m:r>
                                  <a:rPr lang="en-US" altLang="ko-KR" sz="1400" b="1" i="1" u="none" strike="noStrike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altLang="ko-KR" sz="1400" b="1" i="0" u="none" strike="noStrike" dirty="0">
                            <a:solidFill>
                              <a:srgbClr val="C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u="none" strike="noStrike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𝟏𝟑</m:t>
                                </m:r>
                                <m:r>
                                  <a:rPr lang="en-US" altLang="ko-KR" sz="1400" b="1" i="1" u="none" strike="noStrike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.</m:t>
                                </m:r>
                                <m:r>
                                  <a:rPr lang="en-US" altLang="ko-KR" sz="1400" b="1" i="1" u="none" strike="noStrike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𝟕𝟎</m:t>
                                </m:r>
                              </m:oMath>
                            </m:oMathPara>
                          </a14:m>
                          <a:endParaRPr lang="en-US" altLang="ko-KR" sz="14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𝟑𝟎𝟎𝟖𝟏</m:t>
                                </m:r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.</m:t>
                                </m:r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en-US" altLang="ko-KR" sz="1400" b="1" i="0" u="none" strike="noStrike" dirty="0">
                            <a:solidFill>
                              <a:srgbClr val="C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𝟒𝟐</m:t>
                                </m:r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.</m:t>
                                </m:r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altLang="ko-KR" sz="14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𝟑𝟕𝟗𝟕</m:t>
                                </m:r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.</m:t>
                                </m:r>
                                <m:r>
                                  <a:rPr lang="en-US" altLang="ko-KR" sz="1400" b="1" i="1" u="none" strike="noStrike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altLang="ko-KR" sz="1400" b="1" i="0" u="none" strike="noStrike" dirty="0">
                            <a:solidFill>
                              <a:srgbClr val="C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83.73</m:t>
                                </m:r>
                              </m:oMath>
                            </m:oMathPara>
                          </a14:m>
                          <a:endParaRPr lang="en-US" altLang="ko-KR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6878756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D144F147-664F-41FE-782B-F4DCDDC287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654888"/>
                  </p:ext>
                </p:extLst>
              </p:nvPr>
            </p:nvGraphicFramePr>
            <p:xfrm>
              <a:off x="411918" y="1919522"/>
              <a:ext cx="11368159" cy="4303569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2551999">
                      <a:extLst>
                        <a:ext uri="{9D8B030D-6E8A-4147-A177-3AD203B41FA5}">
                          <a16:colId xmlns:a16="http://schemas.microsoft.com/office/drawing/2014/main" val="2377739717"/>
                        </a:ext>
                      </a:extLst>
                    </a:gridCol>
                    <a:gridCol w="1469360">
                      <a:extLst>
                        <a:ext uri="{9D8B030D-6E8A-4147-A177-3AD203B41FA5}">
                          <a16:colId xmlns:a16="http://schemas.microsoft.com/office/drawing/2014/main" val="836589476"/>
                        </a:ext>
                      </a:extLst>
                    </a:gridCol>
                    <a:gridCol w="1469360">
                      <a:extLst>
                        <a:ext uri="{9D8B030D-6E8A-4147-A177-3AD203B41FA5}">
                          <a16:colId xmlns:a16="http://schemas.microsoft.com/office/drawing/2014/main" val="3774763593"/>
                        </a:ext>
                      </a:extLst>
                    </a:gridCol>
                    <a:gridCol w="1469360">
                      <a:extLst>
                        <a:ext uri="{9D8B030D-6E8A-4147-A177-3AD203B41FA5}">
                          <a16:colId xmlns:a16="http://schemas.microsoft.com/office/drawing/2014/main" val="9229862"/>
                        </a:ext>
                      </a:extLst>
                    </a:gridCol>
                    <a:gridCol w="1469360">
                      <a:extLst>
                        <a:ext uri="{9D8B030D-6E8A-4147-A177-3AD203B41FA5}">
                          <a16:colId xmlns:a16="http://schemas.microsoft.com/office/drawing/2014/main" val="3797551639"/>
                        </a:ext>
                      </a:extLst>
                    </a:gridCol>
                    <a:gridCol w="1469360">
                      <a:extLst>
                        <a:ext uri="{9D8B030D-6E8A-4147-A177-3AD203B41FA5}">
                          <a16:colId xmlns:a16="http://schemas.microsoft.com/office/drawing/2014/main" val="2868457090"/>
                        </a:ext>
                      </a:extLst>
                    </a:gridCol>
                    <a:gridCol w="1469360">
                      <a:extLst>
                        <a:ext uri="{9D8B030D-6E8A-4147-A177-3AD203B41FA5}">
                          <a16:colId xmlns:a16="http://schemas.microsoft.com/office/drawing/2014/main" val="1675166821"/>
                        </a:ext>
                      </a:extLst>
                    </a:gridCol>
                  </a:tblGrid>
                  <a:tr h="394188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b="1" u="none" strike="noStrike" dirty="0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GPU</a:t>
                          </a:r>
                          <a:endParaRPr lang="en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MD5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SHA1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SHA-512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8285438"/>
                      </a:ext>
                    </a:extLst>
                  </a:tr>
                  <a:tr h="394188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b="1" u="none" strike="noStrike" dirty="0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MH/s</a:t>
                          </a:r>
                          <a:endParaRPr lang="en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b="1" u="none" strike="noStrike" dirty="0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ms</a:t>
                          </a:r>
                          <a:endParaRPr lang="en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b="1" u="none" strike="noStrike" dirty="0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MH/s</a:t>
                          </a:r>
                          <a:endParaRPr lang="en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b="1" u="none" strike="noStrike" dirty="0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ms</a:t>
                          </a:r>
                          <a:endParaRPr lang="en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b="1" u="none" strike="noStrike" dirty="0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MH/s</a:t>
                          </a:r>
                          <a:endParaRPr lang="en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b="1" u="none" strike="noStrike" dirty="0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ms</a:t>
                          </a:r>
                          <a:endParaRPr lang="en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787613"/>
                      </a:ext>
                    </a:extLst>
                  </a:tr>
                  <a:tr h="39057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u="none" strike="noStrike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UHD Graphics 630</a:t>
                          </a:r>
                          <a:endParaRPr lang="en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74138" t="-203226" r="-500000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274138" t="-203226" r="-400000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74138" t="-203226" r="-300000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478261" t="-203226" r="-202609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573276" t="-203226" r="-100862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673276" t="-203226" r="-862" b="-8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3710369"/>
                      </a:ext>
                    </a:extLst>
                  </a:tr>
                  <a:tr h="39057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u="none" strike="noStrike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UHD Graphics for 10th Gen</a:t>
                          </a:r>
                          <a:endParaRPr lang="en" sz="1400" b="0" i="0" u="none" strike="noStrike">
                            <a:solidFill>
                              <a:srgbClr val="262626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74138" t="-303226" r="-500000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274138" t="-303226" r="-400000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74138" t="-303226" r="-300000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478261" t="-303226" r="-202609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573276" t="-303226" r="-100862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673276" t="-303226" r="-862" b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973038"/>
                      </a:ext>
                    </a:extLst>
                  </a:tr>
                  <a:tr h="39057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u="none" strike="noStrike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Iris Xe Graphics</a:t>
                          </a:r>
                          <a:endParaRPr lang="en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74138" t="-403226" r="-50000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274138" t="-403226" r="-40000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74138" t="-403226" r="-30000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478261" t="-403226" r="-202609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573276" t="-403226" r="-100862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673276" t="-403226" r="-862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785729"/>
                      </a:ext>
                    </a:extLst>
                  </a:tr>
                  <a:tr h="39057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u="none" strike="noStrike" dirty="0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M1 pro</a:t>
                          </a:r>
                          <a:endParaRPr lang="e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74138" t="-503226" r="-50000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274138" t="-503226" r="-40000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74138" t="-503226" r="-30000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478261" t="-503226" r="-202609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573276" t="-503226" r="-100862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673276" t="-503226" r="-862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2536163"/>
                      </a:ext>
                    </a:extLst>
                  </a:tr>
                  <a:tr h="39057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u="none" strike="noStrike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M2</a:t>
                          </a:r>
                          <a:endParaRPr lang="en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74138" t="-603226" r="-5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274138" t="-603226" r="-4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74138" t="-603226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478261" t="-603226" r="-20260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573276" t="-603226" r="-100862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673276" t="-603226" r="-862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4747348"/>
                      </a:ext>
                    </a:extLst>
                  </a:tr>
                  <a:tr h="39057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u="none" strike="noStrike" dirty="0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AMD Ryzen 7 4800H</a:t>
                          </a:r>
                          <a:endParaRPr lang="e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74138" t="-726667" r="-500000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274138" t="-726667" r="-400000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74138" t="-726667" r="-300000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478261" t="-726667" r="-202609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573276" t="-726667" r="-100862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673276" t="-726667" r="-862" b="-3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03931"/>
                      </a:ext>
                    </a:extLst>
                  </a:tr>
                  <a:tr h="39057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u="none" strike="noStrike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RTX 3060</a:t>
                          </a:r>
                          <a:endParaRPr lang="en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74138" t="-800000" r="-500000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274138" t="-800000" r="-400000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74138" t="-800000" r="-300000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478261" t="-800000" r="-202609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573276" t="-800000" r="-100862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673276" t="-800000" r="-862" b="-2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9269664"/>
                      </a:ext>
                    </a:extLst>
                  </a:tr>
                  <a:tr h="39057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u="none" strike="noStrike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RTX 3090</a:t>
                          </a:r>
                          <a:endParaRPr lang="en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74138" t="-900000" r="-500000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274138" t="-900000" r="-400000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74138" t="-900000" r="-300000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478261" t="-900000" r="-202609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573276" t="-900000" r="-100862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673276" t="-900000" r="-862" b="-1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918014"/>
                      </a:ext>
                    </a:extLst>
                  </a:tr>
                  <a:tr h="39057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" sz="1400" u="none" strike="noStrike" dirty="0">
                              <a:effectLst/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RTX 4080</a:t>
                          </a:r>
                          <a:endParaRPr lang="e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74138" t="-1000000" r="-50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274138" t="-1000000" r="-40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74138" t="-1000000" r="-30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478261" t="-1000000" r="-20260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573276" t="-1000000" r="-100862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673276" t="-1000000" r="-862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78756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E559C24-E3A0-17D7-1D9A-53EEC1C464BA}"/>
              </a:ext>
            </a:extLst>
          </p:cNvPr>
          <p:cNvSpPr txBox="1"/>
          <p:nvPr/>
        </p:nvSpPr>
        <p:spPr>
          <a:xfrm>
            <a:off x="325820" y="6223091"/>
            <a:ext cx="2333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*MH/s: Mega Hash per sec</a:t>
            </a:r>
            <a:endParaRPr kumimoji="1" lang="ko-KR" altLang="en-US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9787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92B93-A5EC-81E8-F7BD-9DA1B71E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HashCat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Benchmarking - MD5, SHA1, SHA-512 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45F2171-9E79-4FEF-5C69-BC53DEF9056B}"/>
              </a:ext>
            </a:extLst>
          </p:cNvPr>
          <p:cNvGrpSpPr/>
          <p:nvPr/>
        </p:nvGrpSpPr>
        <p:grpSpPr>
          <a:xfrm>
            <a:off x="366200" y="1029097"/>
            <a:ext cx="11413880" cy="5828903"/>
            <a:chOff x="366200" y="1029097"/>
            <a:chExt cx="11413880" cy="582890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AD9C58-BFCC-D8DB-D8C1-A880D81EEEB6}"/>
                </a:ext>
              </a:extLst>
            </p:cNvPr>
            <p:cNvGrpSpPr/>
            <p:nvPr/>
          </p:nvGrpSpPr>
          <p:grpSpPr>
            <a:xfrm>
              <a:off x="411921" y="1029097"/>
              <a:ext cx="11368159" cy="3005541"/>
              <a:chOff x="411921" y="1029097"/>
              <a:chExt cx="11368159" cy="3005541"/>
            </a:xfrm>
          </p:grpSpPr>
          <p:graphicFrame>
            <p:nvGraphicFramePr>
              <p:cNvPr id="6" name="차트 5">
                <a:extLst>
                  <a:ext uri="{FF2B5EF4-FFF2-40B4-BE49-F238E27FC236}">
                    <a16:creationId xmlns:a16="http://schemas.microsoft.com/office/drawing/2014/main" id="{903BE546-E29A-FFA3-1AF6-A082FFA2943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41179151"/>
                  </p:ext>
                </p:extLst>
              </p:nvPr>
            </p:nvGraphicFramePr>
            <p:xfrm>
              <a:off x="411921" y="1029097"/>
              <a:ext cx="11368159" cy="300554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0EDE368-5193-1F65-935F-0F47EFC49AC5}"/>
                  </a:ext>
                </a:extLst>
              </p:cNvPr>
              <p:cNvGrpSpPr/>
              <p:nvPr/>
            </p:nvGrpSpPr>
            <p:grpSpPr>
              <a:xfrm>
                <a:off x="848817" y="1763810"/>
                <a:ext cx="4332158" cy="664685"/>
                <a:chOff x="848817" y="1763810"/>
                <a:chExt cx="4332158" cy="664685"/>
              </a:xfrm>
            </p:grpSpPr>
            <p:sp>
              <p:nvSpPr>
                <p:cNvPr id="9" name="모서리가 둥근 직사각형 8">
                  <a:extLst>
                    <a:ext uri="{FF2B5EF4-FFF2-40B4-BE49-F238E27FC236}">
                      <a16:creationId xmlns:a16="http://schemas.microsoft.com/office/drawing/2014/main" id="{CF525197-6BFA-5431-605E-450CF515C588}"/>
                    </a:ext>
                  </a:extLst>
                </p:cNvPr>
                <p:cNvSpPr/>
                <p:nvPr/>
              </p:nvSpPr>
              <p:spPr>
                <a:xfrm>
                  <a:off x="1285406" y="1763810"/>
                  <a:ext cx="3458981" cy="66468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E0492F0-2FC8-1D54-A44E-628B2928A13E}"/>
                    </a:ext>
                  </a:extLst>
                </p:cNvPr>
                <p:cNvSpPr txBox="1"/>
                <p:nvPr/>
              </p:nvSpPr>
              <p:spPr>
                <a:xfrm>
                  <a:off x="848817" y="1784889"/>
                  <a:ext cx="4332158" cy="6143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kumimoji="1" lang="ko-KR" altLang="en-US" sz="1200" b="1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각 프로세서에 따라 전반적으로 비슷한 추세</a:t>
                  </a:r>
                  <a:endParaRPr kumimoji="1" lang="en-US" altLang="ko-KR" sz="12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kumimoji="1" lang="ko-KR" altLang="en-US" sz="1200" b="1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공통적으로 </a:t>
                  </a:r>
                  <a:r>
                    <a:rPr kumimoji="1" lang="en-US" altLang="ko-KR" sz="1200" b="1" dirty="0">
                      <a:solidFill>
                        <a:srgbClr val="C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RTX4080</a:t>
                  </a:r>
                  <a:r>
                    <a:rPr kumimoji="1" lang="ko-KR" altLang="en-US" sz="1200" b="1" dirty="0">
                      <a:solidFill>
                        <a:srgbClr val="C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이 처리량이 가장 높음 </a:t>
                  </a:r>
                </a:p>
              </p:txBody>
            </p:sp>
          </p:grpSp>
        </p:grpSp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9E9E4152-73FC-4A0A-B74D-2CD041A820C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31572105"/>
                </p:ext>
              </p:extLst>
            </p:nvPr>
          </p:nvGraphicFramePr>
          <p:xfrm>
            <a:off x="366200" y="3764925"/>
            <a:ext cx="11413879" cy="30930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7062B02-179A-1155-D751-D1C4991668A8}"/>
                </a:ext>
              </a:extLst>
            </p:cNvPr>
            <p:cNvSpPr txBox="1"/>
            <p:nvPr/>
          </p:nvSpPr>
          <p:spPr>
            <a:xfrm>
              <a:off x="584616" y="1425421"/>
              <a:ext cx="2938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b="1" dirty="0">
                  <a:solidFill>
                    <a:srgbClr val="C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MH/s (</a:t>
              </a:r>
              <a:r>
                <a:rPr kumimoji="1" lang="ko-KR" altLang="en-US" sz="1400" b="1" dirty="0">
                  <a:solidFill>
                    <a:srgbClr val="C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해시 처리량</a:t>
              </a:r>
              <a:r>
                <a:rPr kumimoji="1" lang="en-US" altLang="ko-KR" sz="1400" b="1" dirty="0">
                  <a:solidFill>
                    <a:srgbClr val="C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R" altLang="en-US" sz="14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B164-C3FE-8429-F945-8806FD79F9C0}"/>
                </a:ext>
              </a:extLst>
            </p:cNvPr>
            <p:cNvSpPr txBox="1"/>
            <p:nvPr/>
          </p:nvSpPr>
          <p:spPr>
            <a:xfrm>
              <a:off x="411920" y="4048338"/>
              <a:ext cx="2938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ms (</a:t>
              </a:r>
              <a:r>
                <a:rPr kumimoji="1" lang="ko-KR" altLang="en-US" sz="1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실행 시간</a:t>
              </a:r>
              <a:r>
                <a:rPr kumimoji="1" lang="en-US" altLang="ko-KR" sz="1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kumimoji="1" lang="ko-KR" altLang="en-US" sz="14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317BC931-D4AC-372C-B5B5-6A7B5FAEB3C0}"/>
                </a:ext>
              </a:extLst>
            </p:cNvPr>
            <p:cNvSpPr/>
            <p:nvPr/>
          </p:nvSpPr>
          <p:spPr>
            <a:xfrm>
              <a:off x="1285406" y="4359385"/>
              <a:ext cx="3458981" cy="9546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309DAE-53E4-1E90-3D74-0FA7D32938A3}"/>
                </a:ext>
              </a:extLst>
            </p:cNvPr>
            <p:cNvSpPr txBox="1"/>
            <p:nvPr/>
          </p:nvSpPr>
          <p:spPr>
            <a:xfrm>
              <a:off x="848817" y="4389365"/>
              <a:ext cx="4332158" cy="891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각 프로세서에 따라 전반적으로 비슷한 추세</a:t>
              </a:r>
              <a:endParaRPr kumimoji="1" lang="en-US" altLang="ko-KR" sz="1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MD5, SHA1</a:t>
              </a:r>
              <a:r>
                <a:rPr kumimoji="1"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은 </a:t>
              </a:r>
              <a:r>
                <a:rPr kumimoji="1" lang="en-US" altLang="ko-KR" sz="12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RTX4080</a:t>
              </a:r>
              <a:r>
                <a:rPr kumimoji="1" lang="ko-KR" altLang="en-US" sz="12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 연산 시간이 가장 적음 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SHA-512</a:t>
              </a:r>
              <a:r>
                <a:rPr kumimoji="1"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kumimoji="1" lang="en-US" altLang="ko-KR" sz="12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UHD Graphics 630</a:t>
              </a:r>
              <a:r>
                <a:rPr kumimoji="1" lang="ko-KR" altLang="en-US" sz="12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 가장 빠름</a:t>
              </a:r>
              <a:endParaRPr kumimoji="1" lang="en-US" altLang="ko-KR" sz="12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090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566211-7A2C-234C-9DC3-A1D103F1DBDE}"/>
              </a:ext>
            </a:extLst>
          </p:cNvPr>
          <p:cNvSpPr/>
          <p:nvPr/>
        </p:nvSpPr>
        <p:spPr>
          <a:xfrm>
            <a:off x="3649362" y="2082113"/>
            <a:ext cx="4893276" cy="269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b="1">
                <a:solidFill>
                  <a:schemeClr val="tx1"/>
                </a:solidFill>
              </a:rPr>
              <a:t>감사합니다</a:t>
            </a:r>
            <a:r>
              <a:rPr kumimoji="1" lang="en-US" altLang="ko-KR" sz="3600" b="1">
                <a:solidFill>
                  <a:schemeClr val="tx1"/>
                </a:solidFill>
              </a:rPr>
              <a:t>.</a:t>
            </a:r>
            <a:endParaRPr kumimoji="1" lang="ko-KR" altLang="en-US" sz="36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635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75CE2-545C-9778-ED20-5BB787FD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SHA1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암호 논리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695751C6-CAD0-2811-EE29-76CC60FA951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sz="2000" b="1">
                    <a:highlight>
                      <a:srgbClr val="FFFF00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32-bit </a:t>
                </a:r>
                <a:r>
                  <a:rPr kumimoji="1" lang="ko-KR" altLang="en-US" sz="2000" b="1">
                    <a:highlight>
                      <a:srgbClr val="FFFF00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워드</a:t>
                </a:r>
                <a:r>
                  <a:rPr kumimoji="1" lang="ko-KR" altLang="en-US" sz="2000">
                    <a:highlight>
                      <a:srgbClr val="FFFF00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ko-KR" altLang="en-US" sz="20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단위를 사용하며</a:t>
                </a:r>
                <a:r>
                  <a:rPr kumimoji="1" lang="en-US" altLang="ko-KR" sz="20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  <a:r>
                  <a:rPr kumimoji="1" lang="ko-KR" altLang="en-US" sz="20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20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160-bit</a:t>
                </a:r>
                <a:r>
                  <a:rPr kumimoji="1" lang="ko-KR" altLang="en-US" sz="20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해시</a:t>
                </a:r>
                <a:r>
                  <a:rPr kumimoji="1" lang="ko-KR" altLang="en-US" sz="20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출력</a:t>
                </a:r>
                <a:endParaRPr kumimoji="1" lang="en-US" altLang="ko-KR" sz="20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endParaRPr kumimoji="1" lang="en-US" altLang="ko-KR" sz="20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r>
                  <a:rPr kumimoji="1" lang="en-US" altLang="ko-KR" sz="20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MD5</a:t>
                </a:r>
                <a:r>
                  <a:rPr kumimoji="1" lang="ko-KR" altLang="en-US" sz="20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와 비슷하게 </a:t>
                </a:r>
                <a:r>
                  <a:rPr kumimoji="1" lang="ko-KR" altLang="en-US" sz="20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라운드 함수</a:t>
                </a:r>
                <a:r>
                  <a:rPr kumimoji="1" lang="en-US" altLang="ko-KR" sz="20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  <a:r>
                  <a:rPr kumimoji="1" lang="ko-KR" altLang="en-US" sz="20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20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modulo addition </a:t>
                </a:r>
                <a:r>
                  <a:rPr kumimoji="1" lang="ko-KR" altLang="en-US" sz="20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및 </a:t>
                </a:r>
                <a:r>
                  <a:rPr kumimoji="1" lang="en-US" altLang="ko-KR" sz="20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left</a:t>
                </a:r>
                <a:r>
                  <a:rPr kumimoji="1" lang="ko-KR" altLang="en-US" sz="20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20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rotation</a:t>
                </a:r>
                <a:r>
                  <a:rPr kumimoji="1" lang="ko-KR" altLang="en-US" sz="20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으로 구성</a:t>
                </a:r>
                <a:endParaRPr kumimoji="1" lang="en-US" altLang="ko-KR" sz="20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/>
                <a:r>
                  <a:rPr kumimoji="1" lang="ko-KR" altLang="en-US" sz="1800" b="1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라운드 함수 </a:t>
                </a:r>
                <a:r>
                  <a:rPr kumimoji="1" lang="en-US" altLang="ko-KR" sz="1800" b="1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𝑭</m:t>
                    </m:r>
                  </m:oMath>
                </a14:m>
                <a:r>
                  <a:rPr kumimoji="1" lang="en-US" altLang="ko-KR" sz="1800" b="1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kumimoji="1" lang="ko-KR" altLang="en-US" sz="180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80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𝐵</m:t>
                    </m:r>
                    <m:r>
                      <a:rPr kumimoji="1" lang="en-US" altLang="ko-KR" sz="180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,</m:t>
                    </m:r>
                    <m:r>
                      <a:rPr kumimoji="1" lang="en-US" altLang="ko-KR" sz="180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𝐶</m:t>
                    </m:r>
                    <m:r>
                      <a:rPr kumimoji="1" lang="en-US" altLang="ko-KR" sz="180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,</m:t>
                    </m:r>
                    <m:r>
                      <a:rPr kumimoji="1" lang="en-US" altLang="ko-KR" sz="180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𝐷</m:t>
                    </m:r>
                  </m:oMath>
                </a14:m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블록을 입력 받음</a:t>
                </a:r>
                <a:endParaRPr kumimoji="1" lang="en-US" altLang="ko-KR" sz="1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sSubPr>
                      <m:e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1800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또는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b="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sSubPr>
                      <m:e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𝐾</m:t>
                        </m:r>
                      </m:e>
                      <m:sub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는 이전 값과 </a:t>
                </a:r>
                <a:r>
                  <a:rPr kumimoji="1" lang="en-US" altLang="ko-KR" sz="1800" b="1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Modulo addition</a:t>
                </a:r>
                <a:endParaRPr kumimoji="1" lang="ko-KR" altLang="en-US" sz="1800" b="1">
                  <a:solidFill>
                    <a:srgbClr val="C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/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A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와 </a:t>
                </a:r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B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블록은 각각 </a:t>
                </a:r>
                <a:r>
                  <a:rPr kumimoji="1" lang="en-US" altLang="ko-KR" sz="18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5-bit </a:t>
                </a:r>
                <a:r>
                  <a:rPr kumimoji="1" lang="ko-KR" altLang="en-US" sz="18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및 </a:t>
                </a:r>
                <a:r>
                  <a:rPr kumimoji="1" lang="en-US" altLang="ko-KR" sz="18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30-bit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800" b="1">
                    <a:solidFill>
                      <a:srgbClr val="FFC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Left rotation</a:t>
                </a:r>
                <a:endParaRPr kumimoji="1" lang="en-US" altLang="ko-KR" sz="1200" b="1">
                  <a:solidFill>
                    <a:srgbClr val="FFC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endParaRPr kumimoji="1" lang="ko-KR" altLang="en-US" sz="200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695751C6-CAD0-2811-EE29-76CC60FA95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482" t="-1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6E5D7349-4867-8BFB-1E99-0E25E7F81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7"/>
          <a:stretch/>
        </p:blipFill>
        <p:spPr>
          <a:xfrm>
            <a:off x="6993313" y="2588290"/>
            <a:ext cx="3961960" cy="3722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EA547EDF-0A38-75D8-6839-12C9AA36432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34687" y="3807128"/>
              <a:ext cx="4064002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1">
                      <a:extLst>
                        <a:ext uri="{9D8B030D-6E8A-4147-A177-3AD203B41FA5}">
                          <a16:colId xmlns:a16="http://schemas.microsoft.com/office/drawing/2014/main" val="4078939763"/>
                        </a:ext>
                      </a:extLst>
                    </a:gridCol>
                    <a:gridCol w="2032001">
                      <a:extLst>
                        <a:ext uri="{9D8B030D-6E8A-4147-A177-3AD203B41FA5}">
                          <a16:colId xmlns:a16="http://schemas.microsoft.com/office/drawing/2014/main" val="4107681715"/>
                        </a:ext>
                      </a:extLst>
                    </a:gridCol>
                  </a:tblGrid>
                  <a:tr h="15930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40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⋘</m:t>
                                </m:r>
                              </m:oMath>
                            </m:oMathPara>
                          </a14:m>
                          <a:endParaRPr lang="ko-KR" altLang="en-US" sz="140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>
                              <a:highlight>
                                <a:srgbClr val="FFFF00"/>
                              </a:highlight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Left rotation</a:t>
                          </a:r>
                          <a:endParaRPr lang="ko-KR" altLang="en-US" sz="140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7009926"/>
                      </a:ext>
                    </a:extLst>
                  </a:tr>
                  <a:tr h="15930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40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⋀</m:t>
                                </m:r>
                              </m:oMath>
                            </m:oMathPara>
                          </a14:m>
                          <a:endParaRPr lang="ko-KR" altLang="en-US" sz="140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>
                              <a:highlight>
                                <a:srgbClr val="FFFF00"/>
                              </a:highlight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or</a:t>
                          </a:r>
                          <a:endParaRPr lang="ko-KR" altLang="en-US" sz="140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663926"/>
                      </a:ext>
                    </a:extLst>
                  </a:tr>
                  <a:tr h="15930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40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⊞</m:t>
                                </m:r>
                              </m:oMath>
                            </m:oMathPara>
                          </a14:m>
                          <a:endParaRPr kumimoji="1" lang="ko-KR" altLang="en-US" sz="1400">
                            <a:highlight>
                              <a:srgbClr val="FFFF00"/>
                            </a:highlight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1" lang="en-US" altLang="ko-KR" sz="140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  <a:ea typeface="Pretendard" panose="02000503000000020004" pitchFamily="2" charset="-127"/>
                                      <a:cs typeface="Pretendard" panose="02000503000000020004" pitchFamily="2" charset="-127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1400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  <a:ea typeface="Pretendard" panose="02000503000000020004" pitchFamily="2" charset="-127"/>
                                      <a:cs typeface="Pretendard" panose="02000503000000020004" pitchFamily="2" charset="-127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1" lang="en-US" altLang="ko-KR" sz="1400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  <a:ea typeface="Pretendard" panose="02000503000000020004" pitchFamily="2" charset="-127"/>
                                      <a:cs typeface="Pretendard" panose="02000503000000020004" pitchFamily="2" charset="-127"/>
                                    </a:rPr>
                                    <m:t>32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1" lang="en-US" altLang="ko-KR" sz="1400">
                              <a:highlight>
                                <a:srgbClr val="FFFF00"/>
                              </a:highlight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 Modulo addition</a:t>
                          </a:r>
                          <a:endParaRPr lang="ko-KR" altLang="en-US" sz="140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9776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EA547EDF-0A38-75D8-6839-12C9AA3643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3518780"/>
                  </p:ext>
                </p:extLst>
              </p:nvPr>
            </p:nvGraphicFramePr>
            <p:xfrm>
              <a:off x="1134687" y="3807128"/>
              <a:ext cx="4064002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1">
                      <a:extLst>
                        <a:ext uri="{9D8B030D-6E8A-4147-A177-3AD203B41FA5}">
                          <a16:colId xmlns:a16="http://schemas.microsoft.com/office/drawing/2014/main" val="4078939763"/>
                        </a:ext>
                      </a:extLst>
                    </a:gridCol>
                    <a:gridCol w="2032001">
                      <a:extLst>
                        <a:ext uri="{9D8B030D-6E8A-4147-A177-3AD203B41FA5}">
                          <a16:colId xmlns:a16="http://schemas.microsoft.com/office/drawing/2014/main" val="410768171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99" t="-2000" r="-100299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dirty="0">
                              <a:highlight>
                                <a:srgbClr val="FFFF00"/>
                              </a:highlight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Left rotation</a:t>
                          </a:r>
                          <a:endParaRPr lang="ko-KR" altLang="en-US" sz="1400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7009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99" t="-100000" r="-100299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dirty="0">
                              <a:highlight>
                                <a:srgbClr val="FFFF00"/>
                              </a:highlight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or</a:t>
                          </a:r>
                          <a:endParaRPr lang="ko-KR" altLang="en-US" sz="1400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663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99" t="-204000" r="-10029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00601" t="-204000" r="-601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9776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20C6F79-CB8B-8C2A-1FC3-0B808DAE7739}"/>
              </a:ext>
            </a:extLst>
          </p:cNvPr>
          <p:cNvSpPr txBox="1"/>
          <p:nvPr/>
        </p:nvSpPr>
        <p:spPr>
          <a:xfrm>
            <a:off x="1750172" y="3429000"/>
            <a:ext cx="283303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&lt;</a:t>
            </a:r>
            <a:r>
              <a:rPr kumimoji="1" lang="ko-KR" altLang="en-US" sz="1800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사용되는</a:t>
            </a:r>
            <a:r>
              <a:rPr kumimoji="1" lang="ko-KR" altLang="en-US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kumimoji="1" lang="ko-KR" altLang="en-US" sz="1800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논리 연산자</a:t>
            </a:r>
            <a:r>
              <a:rPr kumimoji="1" lang="en-US" altLang="ko-KR" sz="1800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&gt;</a:t>
            </a:r>
            <a:endParaRPr lang="ko-KR" altLang="en-US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35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284D7-8DCC-D155-D3FA-2E9DCC6FA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SHA512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암호 논리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DA6C24A-F5B5-8141-966D-4306AC1EA05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ko-KR" altLang="en-US" sz="1800" b="1" err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전처리</a:t>
                </a:r>
                <a:r>
                  <a:rPr kumimoji="1" lang="ko-KR" altLang="en-US" sz="1800" b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단계와 해시 연산 단계로 구성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되며</a:t>
                </a:r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800" b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512-bit</a:t>
                </a:r>
                <a:r>
                  <a:rPr kumimoji="1" lang="ko-KR" altLang="en-US" sz="1800" b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해시를 생성</a:t>
                </a:r>
                <a:endParaRPr kumimoji="1" lang="en-US" altLang="ko-KR" sz="1800" b="1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/>
                <a:r>
                  <a:rPr kumimoji="1" lang="ko-KR" altLang="en-US" sz="1800" b="1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전처리</a:t>
                </a:r>
                <a:r>
                  <a:rPr kumimoji="1" lang="ko-KR" altLang="en-US" sz="18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단계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패딩 및 파싱 </a:t>
                </a:r>
                <a:endParaRPr kumimoji="1" lang="en-US" altLang="ko-KR" sz="1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/>
                <a:r>
                  <a:rPr kumimoji="1" lang="ko-KR" altLang="en-US" sz="18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해시 연산 단계 </a:t>
                </a:r>
                <a:r>
                  <a:rPr kumimoji="1" lang="en-US" altLang="ko-KR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:</a:t>
                </a:r>
                <a:r>
                  <a:rPr kumimoji="1" lang="ko-KR" altLang="en-US" sz="1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메시지 확장 및 라운드 함수 </a:t>
                </a:r>
                <a:endParaRPr kumimoji="1" lang="en-US" altLang="ko-KR" sz="1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Wingdings" pitchFamily="2" charset="2"/>
                </a:endParaRPr>
              </a:p>
              <a:p>
                <a:pPr lvl="1"/>
                <a:endParaRPr kumimoji="1" lang="en-US" altLang="ko-KR" sz="1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Wingdings" pitchFamily="2" charset="2"/>
                </a:endParaRPr>
              </a:p>
              <a:p>
                <a:r>
                  <a:rPr kumimoji="1" lang="en-US" altLang="ko-KR" sz="18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1024-bit</a:t>
                </a:r>
                <a:r>
                  <a:rPr kumimoji="1" lang="ko-KR" altLang="en-US" sz="18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의 블록을 </a:t>
                </a:r>
                <a:r>
                  <a:rPr kumimoji="1" lang="en-US" altLang="ko-KR" sz="18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16</a:t>
                </a:r>
                <a:r>
                  <a:rPr kumimoji="1" lang="ko-KR" altLang="en-US" sz="18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개의 </a:t>
                </a:r>
                <a:r>
                  <a:rPr kumimoji="1" lang="en-US" altLang="ko-KR" sz="1800" b="1">
                    <a:highlight>
                      <a:srgbClr val="FFFF00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64-bit</a:t>
                </a:r>
                <a:r>
                  <a:rPr kumimoji="1" lang="ko-KR" altLang="en-US" sz="1800" b="1">
                    <a:highlight>
                      <a:srgbClr val="FFFF00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의 워드</a:t>
                </a:r>
                <a:r>
                  <a:rPr kumimoji="1" lang="ko-KR" altLang="en-US" sz="18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로 나눈 후</a:t>
                </a:r>
                <a:r>
                  <a:rPr kumimoji="1" lang="en-US" altLang="ko-KR" sz="18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b="1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1800" b="1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  <a:sym typeface="Wingdings" pitchFamily="2" charset="2"/>
                          </a:rPr>
                          <m:t>𝑴</m:t>
                        </m:r>
                      </m:e>
                      <m:sub>
                        <m:r>
                          <a:rPr kumimoji="1" lang="en-US" altLang="ko-KR" sz="1800" b="1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  <a:sym typeface="Wingdings" pitchFamily="2" charset="2"/>
                          </a:rPr>
                          <m:t>𝒊</m:t>
                        </m:r>
                      </m:sub>
                    </m:sSub>
                    <m:r>
                      <a:rPr kumimoji="1" lang="en-US" altLang="ko-KR" sz="1800" b="1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 (</m:t>
                    </m:r>
                    <m:r>
                      <a:rPr kumimoji="1" lang="en-US" altLang="ko-KR" sz="1800" b="1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𝒊</m:t>
                    </m:r>
                    <m:r>
                      <a:rPr kumimoji="1" lang="en-US" altLang="ko-KR" sz="1800" b="1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=</m:t>
                    </m:r>
                    <m:r>
                      <a:rPr kumimoji="1" lang="en-US" altLang="ko-KR" sz="1800" b="1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𝟎</m:t>
                    </m:r>
                    <m:r>
                      <a:rPr kumimoji="1" lang="en-US" altLang="ko-KR" sz="1800" b="1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,…,</m:t>
                    </m:r>
                    <m:r>
                      <a:rPr kumimoji="1" lang="en-US" altLang="ko-KR" sz="1800" b="1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𝟏𝟓</m:t>
                    </m:r>
                    <m:r>
                      <a:rPr kumimoji="1" lang="en-US" altLang="ko-KR" sz="1800" b="1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en-US" altLang="ko-KR" sz="18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), 80</a:t>
                </a:r>
                <a:r>
                  <a:rPr kumimoji="1" lang="ko-KR" altLang="en-US" sz="18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개의 워드로 확장</a:t>
                </a:r>
                <a:endParaRPr kumimoji="1" lang="en-US" altLang="ko-KR" sz="20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DA6C24A-F5B5-8141-966D-4306AC1EA0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322" t="-1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그룹 25">
            <a:extLst>
              <a:ext uri="{FF2B5EF4-FFF2-40B4-BE49-F238E27FC236}">
                <a16:creationId xmlns:a16="http://schemas.microsoft.com/office/drawing/2014/main" id="{D621D34F-6055-74B8-BCFC-A6338E08A895}"/>
              </a:ext>
            </a:extLst>
          </p:cNvPr>
          <p:cNvGrpSpPr/>
          <p:nvPr/>
        </p:nvGrpSpPr>
        <p:grpSpPr>
          <a:xfrm>
            <a:off x="1484173" y="2863453"/>
            <a:ext cx="10039319" cy="676574"/>
            <a:chOff x="750601" y="2911079"/>
            <a:chExt cx="10406836" cy="77020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93FAB0E-DA3D-CA58-2781-FAD1D0A94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601" y="2911079"/>
              <a:ext cx="5345399" cy="68831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F475B05-2CCF-3C4B-F79B-81125959B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02"/>
            <a:stretch/>
          </p:blipFill>
          <p:spPr>
            <a:xfrm>
              <a:off x="7183951" y="2911079"/>
              <a:ext cx="3973486" cy="770209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4F1394-EB8C-A2DD-37F7-BFE095333757}"/>
                </a:ext>
              </a:extLst>
            </p:cNvPr>
            <p:cNvGrpSpPr/>
            <p:nvPr/>
          </p:nvGrpSpPr>
          <p:grpSpPr>
            <a:xfrm>
              <a:off x="6413832" y="3107750"/>
              <a:ext cx="452286" cy="294968"/>
              <a:chOff x="2527648" y="3647768"/>
              <a:chExt cx="452286" cy="294968"/>
            </a:xfrm>
          </p:grpSpPr>
          <p:sp>
            <p:nvSpPr>
              <p:cNvPr id="21" name="갈매기형 수장[C] 20">
                <a:extLst>
                  <a:ext uri="{FF2B5EF4-FFF2-40B4-BE49-F238E27FC236}">
                    <a16:creationId xmlns:a16="http://schemas.microsoft.com/office/drawing/2014/main" id="{9660F57E-FFCB-DED2-84E3-107BE315DEA7}"/>
                  </a:ext>
                </a:extLst>
              </p:cNvPr>
              <p:cNvSpPr/>
              <p:nvPr/>
            </p:nvSpPr>
            <p:spPr>
              <a:xfrm>
                <a:off x="2527648" y="3647769"/>
                <a:ext cx="186898" cy="294967"/>
              </a:xfrm>
              <a:prstGeom prst="chevro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갈매기형 수장[C] 21">
                <a:extLst>
                  <a:ext uri="{FF2B5EF4-FFF2-40B4-BE49-F238E27FC236}">
                    <a16:creationId xmlns:a16="http://schemas.microsoft.com/office/drawing/2014/main" id="{DE49B36F-BF42-6E7A-7BA1-EF266DD569E6}"/>
                  </a:ext>
                </a:extLst>
              </p:cNvPr>
              <p:cNvSpPr/>
              <p:nvPr/>
            </p:nvSpPr>
            <p:spPr>
              <a:xfrm>
                <a:off x="2660300" y="3647769"/>
                <a:ext cx="186898" cy="294967"/>
              </a:xfrm>
              <a:prstGeom prst="chevron">
                <a:avLst/>
              </a:prstGeom>
              <a:solidFill>
                <a:schemeClr val="accent5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갈매기형 수장[C] 22">
                <a:extLst>
                  <a:ext uri="{FF2B5EF4-FFF2-40B4-BE49-F238E27FC236}">
                    <a16:creationId xmlns:a16="http://schemas.microsoft.com/office/drawing/2014/main" id="{245A080B-ED44-5045-6B4F-DFD5D2BD000B}"/>
                  </a:ext>
                </a:extLst>
              </p:cNvPr>
              <p:cNvSpPr/>
              <p:nvPr/>
            </p:nvSpPr>
            <p:spPr>
              <a:xfrm>
                <a:off x="2793036" y="3647768"/>
                <a:ext cx="186898" cy="294967"/>
              </a:xfrm>
              <a:prstGeom prst="chevron">
                <a:avLst/>
              </a:prstGeom>
              <a:solidFill>
                <a:schemeClr val="accent5">
                  <a:lumMod val="20000"/>
                  <a:lumOff val="8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8513118-4216-34EA-252A-A89EA4C5F377}"/>
              </a:ext>
            </a:extLst>
          </p:cNvPr>
          <p:cNvGrpSpPr/>
          <p:nvPr/>
        </p:nvGrpSpPr>
        <p:grpSpPr>
          <a:xfrm>
            <a:off x="778161" y="3514878"/>
            <a:ext cx="10606119" cy="2942045"/>
            <a:chOff x="519510" y="3296177"/>
            <a:chExt cx="10606119" cy="294204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06B3E74-4B29-5701-CE10-0788EA25190C}"/>
                </a:ext>
              </a:extLst>
            </p:cNvPr>
            <p:cNvGrpSpPr/>
            <p:nvPr/>
          </p:nvGrpSpPr>
          <p:grpSpPr>
            <a:xfrm>
              <a:off x="6936828" y="3552576"/>
              <a:ext cx="4188801" cy="2468354"/>
              <a:chOff x="6888408" y="4049512"/>
              <a:chExt cx="4188801" cy="2468354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CEBDE6FC-4123-2085-A5EE-64EDF01BBB4D}"/>
                  </a:ext>
                </a:extLst>
              </p:cNvPr>
              <p:cNvGrpSpPr/>
              <p:nvPr/>
            </p:nvGrpSpPr>
            <p:grpSpPr>
              <a:xfrm>
                <a:off x="7064858" y="4049512"/>
                <a:ext cx="3973485" cy="2468354"/>
                <a:chOff x="6610283" y="2933119"/>
                <a:chExt cx="3973485" cy="2468354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C3D0316-CBE8-FE9D-CD10-A537C300C1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4841" r="1912"/>
                <a:stretch/>
              </p:blipFill>
              <p:spPr>
                <a:xfrm>
                  <a:off x="6610283" y="4589405"/>
                  <a:ext cx="3973485" cy="812068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CDB5AD9-28B2-0AA0-C26A-0979B0F8AAE7}"/>
                    </a:ext>
                  </a:extLst>
                </p:cNvPr>
                <p:cNvSpPr txBox="1"/>
                <p:nvPr/>
              </p:nvSpPr>
              <p:spPr>
                <a:xfrm>
                  <a:off x="7122901" y="2933119"/>
                  <a:ext cx="29482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600" b="1">
                      <a:solidFill>
                        <a:srgbClr val="C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Linear function</a:t>
                  </a:r>
                  <a:endParaRPr kumimoji="1" lang="ko-KR" altLang="en-US" sz="1600" b="1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DFC3CD4-7FF9-F74A-7E9D-63D8DA893E86}"/>
                  </a:ext>
                </a:extLst>
              </p:cNvPr>
              <p:cNvGrpSpPr/>
              <p:nvPr/>
            </p:nvGrpSpPr>
            <p:grpSpPr>
              <a:xfrm>
                <a:off x="6888408" y="4388066"/>
                <a:ext cx="4188801" cy="1347844"/>
                <a:chOff x="6849542" y="5954433"/>
                <a:chExt cx="4188801" cy="1347844"/>
              </a:xfrm>
            </p:grpSpPr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0E90379B-E1E1-4039-6092-EA01FE4379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953" t="14018" r="2012"/>
                <a:stretch/>
              </p:blipFill>
              <p:spPr>
                <a:xfrm>
                  <a:off x="6849542" y="5954433"/>
                  <a:ext cx="4188801" cy="770210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2ED8D11-E417-5334-CA2D-635A6F71D4D2}"/>
                    </a:ext>
                  </a:extLst>
                </p:cNvPr>
                <p:cNvSpPr txBox="1"/>
                <p:nvPr/>
              </p:nvSpPr>
              <p:spPr>
                <a:xfrm>
                  <a:off x="7469818" y="6963723"/>
                  <a:ext cx="29482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600" b="1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Bitwise Boolean function</a:t>
                  </a:r>
                  <a:endParaRPr kumimoji="1" lang="ko-KR" altLang="en-US" sz="1600" b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18C0267-515A-C1E0-FF28-4ED01D9F0FFE}"/>
                </a:ext>
              </a:extLst>
            </p:cNvPr>
            <p:cNvGrpSpPr/>
            <p:nvPr/>
          </p:nvGrpSpPr>
          <p:grpSpPr>
            <a:xfrm>
              <a:off x="519510" y="3296177"/>
              <a:ext cx="5725672" cy="2942045"/>
              <a:chOff x="519510" y="3702839"/>
              <a:chExt cx="5725672" cy="294204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DE73DED-D46B-DDE9-A1B3-618534406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9510" y="3702839"/>
                <a:ext cx="5725672" cy="2942045"/>
              </a:xfrm>
              <a:prstGeom prst="rect">
                <a:avLst/>
              </a:prstGeom>
            </p:spPr>
          </p:pic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D47FB808-294E-1A0D-0B29-B71A5486D6A2}"/>
                  </a:ext>
                </a:extLst>
              </p:cNvPr>
              <p:cNvSpPr/>
              <p:nvPr/>
            </p:nvSpPr>
            <p:spPr>
              <a:xfrm>
                <a:off x="5197929" y="4327889"/>
                <a:ext cx="265556" cy="486315"/>
              </a:xfrm>
              <a:prstGeom prst="roundRect">
                <a:avLst>
                  <a:gd name="adj" fmla="val 29169"/>
                </a:avLst>
              </a:prstGeom>
              <a:noFill/>
              <a:ln w="2857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E1ED7A1E-641F-B1E7-E9A1-BDF5A9887073}"/>
                  </a:ext>
                </a:extLst>
              </p:cNvPr>
              <p:cNvSpPr/>
              <p:nvPr/>
            </p:nvSpPr>
            <p:spPr>
              <a:xfrm>
                <a:off x="2609493" y="4327889"/>
                <a:ext cx="265556" cy="486315"/>
              </a:xfrm>
              <a:prstGeom prst="roundRect">
                <a:avLst>
                  <a:gd name="adj" fmla="val 29169"/>
                </a:avLst>
              </a:prstGeom>
              <a:noFill/>
              <a:ln w="2857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780A1802-C813-4B4A-0868-A60FF962B676}"/>
                  </a:ext>
                </a:extLst>
              </p:cNvPr>
              <p:cNvSpPr/>
              <p:nvPr/>
            </p:nvSpPr>
            <p:spPr>
              <a:xfrm>
                <a:off x="2609493" y="4975045"/>
                <a:ext cx="265556" cy="486315"/>
              </a:xfrm>
              <a:prstGeom prst="roundRect">
                <a:avLst>
                  <a:gd name="adj" fmla="val 29169"/>
                </a:avLst>
              </a:prstGeom>
              <a:noFill/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9B958089-92AA-4660-D45F-7324AC51C44A}"/>
                  </a:ext>
                </a:extLst>
              </p:cNvPr>
              <p:cNvSpPr/>
              <p:nvPr/>
            </p:nvSpPr>
            <p:spPr>
              <a:xfrm>
                <a:off x="5201063" y="4975044"/>
                <a:ext cx="265556" cy="486315"/>
              </a:xfrm>
              <a:prstGeom prst="roundRect">
                <a:avLst>
                  <a:gd name="adj" fmla="val 29169"/>
                </a:avLst>
              </a:prstGeom>
              <a:noFill/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accent6"/>
                  </a:solidFill>
                </a:endParaRP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6750E66-66BE-59EC-EE64-1B48C96CE4D7}"/>
              </a:ext>
            </a:extLst>
          </p:cNvPr>
          <p:cNvGrpSpPr/>
          <p:nvPr/>
        </p:nvGrpSpPr>
        <p:grpSpPr>
          <a:xfrm>
            <a:off x="1351475" y="6398954"/>
            <a:ext cx="8475765" cy="379066"/>
            <a:chOff x="655120" y="6305767"/>
            <a:chExt cx="8475765" cy="37906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F7CBC1E-B63F-23C7-2F4C-28C18E6A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29" y="6305767"/>
              <a:ext cx="6065056" cy="3790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EE6F19-CDF9-9B25-2587-1C3237A83254}"/>
                </a:ext>
              </a:extLst>
            </p:cNvPr>
            <p:cNvSpPr txBox="1"/>
            <p:nvPr/>
          </p:nvSpPr>
          <p:spPr>
            <a:xfrm>
              <a:off x="655120" y="6338320"/>
              <a:ext cx="29482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Next hash block</a:t>
              </a:r>
              <a:endParaRPr kumimoji="1" lang="ko-KR" altLang="en-US" sz="16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731362C-9738-251F-C53A-99DA1D7ED072}"/>
              </a:ext>
            </a:extLst>
          </p:cNvPr>
          <p:cNvSpPr txBox="1"/>
          <p:nvPr/>
        </p:nvSpPr>
        <p:spPr>
          <a:xfrm>
            <a:off x="122376" y="2973790"/>
            <a:ext cx="1759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b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메시지 확장 </a:t>
            </a:r>
            <a:endParaRPr lang="ko-KR" altLang="en-US" b="1">
              <a:solidFill>
                <a:srgbClr val="00206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1A4186-6B43-EB97-F8AC-D147C49391B1}"/>
              </a:ext>
            </a:extLst>
          </p:cNvPr>
          <p:cNvSpPr txBox="1"/>
          <p:nvPr/>
        </p:nvSpPr>
        <p:spPr>
          <a:xfrm>
            <a:off x="122376" y="4749789"/>
            <a:ext cx="1759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b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라운드 함수</a:t>
            </a:r>
            <a:endParaRPr lang="ko-KR" altLang="en-US" b="1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표 39">
                <a:extLst>
                  <a:ext uri="{FF2B5EF4-FFF2-40B4-BE49-F238E27FC236}">
                    <a16:creationId xmlns:a16="http://schemas.microsoft.com/office/drawing/2014/main" id="{4202035D-E37D-1F49-54A0-9552B2792B0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16078" y="838640"/>
              <a:ext cx="4064002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1">
                      <a:extLst>
                        <a:ext uri="{9D8B030D-6E8A-4147-A177-3AD203B41FA5}">
                          <a16:colId xmlns:a16="http://schemas.microsoft.com/office/drawing/2014/main" val="4078939763"/>
                        </a:ext>
                      </a:extLst>
                    </a:gridCol>
                    <a:gridCol w="2032001">
                      <a:extLst>
                        <a:ext uri="{9D8B030D-6E8A-4147-A177-3AD203B41FA5}">
                          <a16:colId xmlns:a16="http://schemas.microsoft.com/office/drawing/2014/main" val="4107681715"/>
                        </a:ext>
                      </a:extLst>
                    </a:gridCol>
                  </a:tblGrid>
                  <a:tr h="15930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40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⋙</m:t>
                                </m:r>
                              </m:oMath>
                            </m:oMathPara>
                          </a14:m>
                          <a:endParaRPr lang="ko-KR" altLang="en-US" sz="140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>
                              <a:highlight>
                                <a:srgbClr val="FFFF00"/>
                              </a:highlight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Right rotation</a:t>
                          </a:r>
                          <a:endParaRPr lang="ko-KR" altLang="en-US" sz="140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7009926"/>
                      </a:ext>
                    </a:extLst>
                  </a:tr>
                  <a:tr h="15930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40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⨁</m:t>
                                </m:r>
                              </m:oMath>
                            </m:oMathPara>
                          </a14:m>
                          <a:endParaRPr kumimoji="1" lang="en-US" altLang="ko-KR" sz="1400">
                            <a:highlight>
                              <a:srgbClr val="FFFF00"/>
                            </a:highlight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>
                              <a:highlight>
                                <a:srgbClr val="FFFF00"/>
                              </a:highlight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XOR</a:t>
                          </a:r>
                          <a:endParaRPr lang="ko-KR" altLang="en-US" sz="140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4174301"/>
                      </a:ext>
                    </a:extLst>
                  </a:tr>
                  <a:tr h="15930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40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⋀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>
                              <a:highlight>
                                <a:srgbClr val="FFFF00"/>
                              </a:highlight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or</a:t>
                          </a:r>
                          <a:endParaRPr lang="ko-KR" altLang="en-US" sz="140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663926"/>
                      </a:ext>
                    </a:extLst>
                  </a:tr>
                  <a:tr h="15930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40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⊞</m:t>
                                </m:r>
                              </m:oMath>
                            </m:oMathPara>
                          </a14:m>
                          <a:endParaRPr kumimoji="1" lang="ko-KR" altLang="en-US" sz="1400">
                            <a:highlight>
                              <a:srgbClr val="FFFF00"/>
                            </a:highlight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dirty="0">
                              <a:highlight>
                                <a:srgbClr val="FFFF00"/>
                              </a:highlight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Modulo addition</a:t>
                          </a:r>
                          <a:endParaRPr lang="ko-KR" altLang="en-US" sz="1400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9776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표 39">
                <a:extLst>
                  <a:ext uri="{FF2B5EF4-FFF2-40B4-BE49-F238E27FC236}">
                    <a16:creationId xmlns:a16="http://schemas.microsoft.com/office/drawing/2014/main" id="{4202035D-E37D-1F49-54A0-9552B2792B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6886891"/>
                  </p:ext>
                </p:extLst>
              </p:nvPr>
            </p:nvGraphicFramePr>
            <p:xfrm>
              <a:off x="7716078" y="838640"/>
              <a:ext cx="4064002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1">
                      <a:extLst>
                        <a:ext uri="{9D8B030D-6E8A-4147-A177-3AD203B41FA5}">
                          <a16:colId xmlns:a16="http://schemas.microsoft.com/office/drawing/2014/main" val="4078939763"/>
                        </a:ext>
                      </a:extLst>
                    </a:gridCol>
                    <a:gridCol w="2032001">
                      <a:extLst>
                        <a:ext uri="{9D8B030D-6E8A-4147-A177-3AD203B41FA5}">
                          <a16:colId xmlns:a16="http://schemas.microsoft.com/office/drawing/2014/main" val="410768171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10"/>
                          <a:stretch>
                            <a:fillRect l="-299" t="-2000" r="-100599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dirty="0">
                              <a:highlight>
                                <a:srgbClr val="FFFF00"/>
                              </a:highlight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Right rotation</a:t>
                          </a:r>
                          <a:endParaRPr lang="ko-KR" altLang="en-US" sz="1400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7009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10"/>
                          <a:stretch>
                            <a:fillRect l="-299" t="-100000" r="-100599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dirty="0">
                              <a:highlight>
                                <a:srgbClr val="FFFF00"/>
                              </a:highlight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XOR</a:t>
                          </a:r>
                          <a:endParaRPr lang="ko-KR" altLang="en-US" sz="1400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41743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10"/>
                          <a:stretch>
                            <a:fillRect l="-299" t="-204000" r="-100599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dirty="0">
                              <a:highlight>
                                <a:srgbClr val="FFFF00"/>
                              </a:highlight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or</a:t>
                          </a:r>
                          <a:endParaRPr lang="ko-KR" altLang="en-US" sz="1400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663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10"/>
                          <a:stretch>
                            <a:fillRect l="-299" t="-304000" r="-10059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en-US" altLang="ko-KR" sz="1400" dirty="0">
                              <a:highlight>
                                <a:srgbClr val="FFFF00"/>
                              </a:highlight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Modulo addition</a:t>
                          </a:r>
                          <a:endParaRPr lang="ko-KR" altLang="en-US" sz="1400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9776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5D7840C-CC39-D3C8-2C6C-F1F1824BA3C9}"/>
              </a:ext>
            </a:extLst>
          </p:cNvPr>
          <p:cNvSpPr txBox="1"/>
          <p:nvPr/>
        </p:nvSpPr>
        <p:spPr>
          <a:xfrm>
            <a:off x="8331563" y="369072"/>
            <a:ext cx="283303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&lt;</a:t>
            </a:r>
            <a:r>
              <a:rPr kumimoji="1" lang="ko-KR" altLang="en-US" sz="1800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사용되는</a:t>
            </a:r>
            <a:r>
              <a:rPr kumimoji="1" lang="ko-KR" altLang="en-US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kumimoji="1" lang="ko-KR" altLang="en-US" sz="1800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논리 연산자</a:t>
            </a:r>
            <a:r>
              <a:rPr kumimoji="1" lang="en-US" altLang="ko-KR" sz="1800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&gt;</a:t>
            </a:r>
            <a:endParaRPr lang="ko-KR" altLang="en-US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058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</a:t>
            </a:r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EB5F256-724C-7945-92E6-BFAE07BC40F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1" lang="en-US" altLang="ko-KR" sz="2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GPU</a:t>
                </a:r>
                <a:r>
                  <a:rPr kumimoji="1" lang="ko-KR" altLang="en-US" sz="2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구성</a:t>
                </a:r>
                <a:endParaRPr kumimoji="1" lang="en-US" altLang="ko-KR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Grid </a:t>
                </a:r>
                <a14:m>
                  <m:oMath xmlns:m="http://schemas.openxmlformats.org/officeDocument/2006/math">
                    <m:r>
                      <a:rPr kumimoji="1" lang="en-US" altLang="ko-KR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2" charset="-127"/>
                      </a:rPr>
                      <m:t>⊃</m:t>
                    </m:r>
                  </m:oMath>
                </a14:m>
                <a:r>
                  <a:rPr kumimoji="1" lang="en-US" altLang="ko-KR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Block </a:t>
                </a:r>
                <a14:m>
                  <m:oMath xmlns:m="http://schemas.openxmlformats.org/officeDocument/2006/math">
                    <m:r>
                      <a:rPr kumimoji="1" lang="en-US" altLang="ko-KR" sz="1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2" charset="-127"/>
                      </a:rPr>
                      <m:t>⊃ </m:t>
                    </m:r>
                  </m:oMath>
                </a14:m>
                <a:r>
                  <a:rPr kumimoji="1" lang="en-US" altLang="ko-KR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Thread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32 </a:t>
                </a:r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개의 </a:t>
                </a:r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thread</a:t>
                </a:r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묶음 </a:t>
                </a:r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</a:t>
                </a:r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kumimoji="1" lang="en-US" altLang="ko-KR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Warp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SM (Streaming Multi-processor) </a:t>
                </a:r>
              </a:p>
              <a:p>
                <a:pPr lvl="2">
                  <a:lnSpc>
                    <a:spcPct val="150000"/>
                  </a:lnSpc>
                </a:pP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기본 연산 단위인 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SP (Stream Processor)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들로 구성</a:t>
                </a:r>
                <a:endPara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1 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개의 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warp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가 실행될 때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,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여러 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thread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가 동시에 실행</a:t>
                </a:r>
                <a:endPara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Host</a:t>
                </a:r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에서 커널 실행 </a:t>
                </a:r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 GPU </a:t>
                </a:r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상의 작업 실행</a:t>
                </a:r>
                <a:endParaRPr kumimoji="1" lang="en-US" altLang="ko-KR" sz="1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작업에 필요한 데이터는 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Host memory 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 Global memory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로 이동</a:t>
                </a:r>
                <a:endParaRPr kumimoji="1" lang="en-US" altLang="ko-KR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kumimoji="1"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EB5F256-724C-7945-92E6-BFAE07BC4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446" t="-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EFDDE4B6-852B-B9D6-14A2-1CBC954F4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0" t="6334" r="35520" b="19519"/>
          <a:stretch/>
        </p:blipFill>
        <p:spPr>
          <a:xfrm>
            <a:off x="8140768" y="1805426"/>
            <a:ext cx="3639312" cy="48448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2E9917-2282-70ED-FCE3-BFC940E18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79" y="4715764"/>
            <a:ext cx="6291390" cy="17145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BAC7CD-A09F-905A-6107-CFEABF656F76}"/>
              </a:ext>
            </a:extLst>
          </p:cNvPr>
          <p:cNvSpPr txBox="1"/>
          <p:nvPr/>
        </p:nvSpPr>
        <p:spPr>
          <a:xfrm>
            <a:off x="2045692" y="6386336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CPU</a:t>
            </a:r>
            <a:endParaRPr kumimoji="1" lang="ko-KR" altLang="en-US" b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8B01B-4566-2A1D-24DB-62467C755C1E}"/>
              </a:ext>
            </a:extLst>
          </p:cNvPr>
          <p:cNvSpPr txBox="1"/>
          <p:nvPr/>
        </p:nvSpPr>
        <p:spPr>
          <a:xfrm>
            <a:off x="5318760" y="6380875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</a:t>
            </a:r>
            <a:endParaRPr kumimoji="1" lang="ko-KR" altLang="en-US" b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7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 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메모리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22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대표적으로 </a:t>
            </a:r>
            <a:r>
              <a:rPr kumimoji="1" lang="en-US" altLang="ko-KR" sz="22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 </a:t>
            </a:r>
            <a:r>
              <a:rPr kumimoji="1" lang="ko-KR" altLang="en-US" sz="22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종류의 메모리 존재</a:t>
            </a:r>
            <a:endParaRPr kumimoji="1" lang="en-US" altLang="ko-KR" sz="2200" b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en-US" altLang="ko-KR" sz="1800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Global</a:t>
            </a:r>
            <a:r>
              <a:rPr kumimoji="1" lang="en-US" altLang="ko-KR" sz="1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800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Memory</a:t>
            </a:r>
          </a:p>
          <a:p>
            <a:pPr lvl="2">
              <a:lnSpc>
                <a:spcPct val="100000"/>
              </a:lnSpc>
            </a:pP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</a:t>
            </a:r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thread</a:t>
            </a: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접근 가능</a:t>
            </a:r>
            <a:endParaRPr kumimoji="1" lang="en-US" altLang="ko-KR" sz="16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00000"/>
              </a:lnSpc>
            </a:pP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용량 가장 큼</a:t>
            </a:r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그러나 대역폭 낮음</a:t>
            </a:r>
            <a:endParaRPr kumimoji="1" lang="en-US" altLang="ko-KR" sz="16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endParaRPr kumimoji="1" lang="en-US" altLang="ko-KR" sz="1800" b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en-US" altLang="ko-KR" sz="1800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Shared</a:t>
            </a:r>
            <a:r>
              <a:rPr kumimoji="1" lang="en-US" altLang="ko-KR" sz="1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800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Memory (or L1 </a:t>
            </a:r>
            <a:r>
              <a:rPr kumimoji="1" lang="ko-KR" altLang="en-US" sz="1800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캐시</a:t>
            </a:r>
            <a:r>
              <a:rPr kumimoji="1" lang="en-US" altLang="ko-KR" sz="1800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lvl="2">
              <a:lnSpc>
                <a:spcPct val="100000"/>
              </a:lnSpc>
            </a:pP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현재 실행 중인 </a:t>
            </a:r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Block </a:t>
            </a: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내의 </a:t>
            </a:r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Thread </a:t>
            </a: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간에 공유 가능</a:t>
            </a:r>
            <a:endParaRPr kumimoji="1" lang="en-US" altLang="ko-KR" sz="16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00000"/>
              </a:lnSpc>
            </a:pPr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Global Memory </a:t>
            </a: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보다 </a:t>
            </a:r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</a:t>
            </a:r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 빠름</a:t>
            </a:r>
            <a:endParaRPr kumimoji="1" lang="en-US" altLang="ko-KR" sz="16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endParaRPr kumimoji="1" lang="en-US" altLang="ko-KR" sz="1800" b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en-US" altLang="ko-KR" sz="1800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Constant</a:t>
            </a:r>
            <a:r>
              <a:rPr kumimoji="1" lang="en-US" altLang="ko-KR" sz="1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800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Memory</a:t>
            </a:r>
          </a:p>
          <a:p>
            <a:pPr lvl="2">
              <a:lnSpc>
                <a:spcPct val="100000"/>
              </a:lnSpc>
            </a:pP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</a:t>
            </a:r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thread</a:t>
            </a: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접근 가능</a:t>
            </a:r>
            <a:endParaRPr kumimoji="1" lang="en-US" altLang="ko-KR" sz="16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00000"/>
              </a:lnSpc>
            </a:pPr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Global </a:t>
            </a: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보다 약간 빠르지만</a:t>
            </a:r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용량이 작음</a:t>
            </a:r>
            <a:endParaRPr kumimoji="1" lang="en-US" altLang="ko-KR" sz="16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00000"/>
              </a:lnSpc>
            </a:pP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읽기 전용</a:t>
            </a:r>
            <a:endParaRPr kumimoji="1" lang="en-US" altLang="ko-KR" sz="16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endParaRPr kumimoji="1" lang="en-US" altLang="ko-KR" sz="2000" b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en-US" altLang="ko-KR" sz="2000" b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Register </a:t>
            </a:r>
          </a:p>
          <a:p>
            <a:pPr lvl="2">
              <a:lnSpc>
                <a:spcPct val="100000"/>
              </a:lnSpc>
            </a:pP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</a:t>
            </a:r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thread</a:t>
            </a: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독립적으로 사용하는 매우 빠른 메모리</a:t>
            </a:r>
            <a:endParaRPr kumimoji="1" lang="en-US" altLang="ko-KR" sz="16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endParaRPr kumimoji="1" lang="en-US" altLang="ko-KR" sz="19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endParaRPr kumimoji="1" lang="en-US" altLang="ko-KR" sz="19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ECDBC9-1748-66EE-A77F-8EC56487E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3" t="1332" r="1615" b="1200"/>
          <a:stretch/>
        </p:blipFill>
        <p:spPr>
          <a:xfrm>
            <a:off x="6967728" y="1058260"/>
            <a:ext cx="5126737" cy="571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0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 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병렬 처리 최적화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 고려 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computation intensive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(GPU-friendly), branch intensive (GPU-friendly X)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성능 향상을 위해서는 </a:t>
            </a:r>
            <a:r>
              <a:rPr kumimoji="1"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branch</a:t>
            </a:r>
            <a:r>
              <a:rPr kumimoji="1"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줄여야 함</a:t>
            </a:r>
            <a:endParaRPr kumimoji="1" lang="en-US" altLang="ko-KR" sz="1800" b="1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Loop</a:t>
            </a:r>
            <a:r>
              <a:rPr kumimoji="1"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들어간 구현은 병렬 처리</a:t>
            </a:r>
            <a:endParaRPr kumimoji="1"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50000"/>
              </a:lnSpc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상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loop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존재하는 경우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GPU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상에서 병렬 처리 최적화에 좋음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(GPU-friendly)</a:t>
            </a:r>
          </a:p>
          <a:p>
            <a:pPr lvl="3">
              <a:lnSpc>
                <a:spcPct val="150000"/>
              </a:lnSpc>
            </a:pP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Loop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비효율적이므로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un-loop</a:t>
            </a:r>
            <a:r>
              <a:rPr kumimoji="1" lang="ko-KR" altLang="en-US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하여 병렬 구현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해야 좋음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3">
              <a:lnSpc>
                <a:spcPct val="150000"/>
              </a:lnSpc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블록 암호가 이런 형태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라고 생각 됨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라운드 반복이고 동일 바이트에 동일 연산 수행하니까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Thread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많을 때의 레지스터나 큰 </a:t>
            </a:r>
            <a:r>
              <a:rPr lang="en-US" altLang="ko-KR" sz="20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shared memory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(On-chip memory)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사용하면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 sz="1900" b="1" i="0" u="none" strike="noStrike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 </a:t>
            </a:r>
            <a:r>
              <a:rPr lang="en-US" altLang="ko-KR" sz="1900" b="1" i="0" u="none" strike="noStrike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block </a:t>
            </a:r>
            <a:r>
              <a:rPr lang="ko-KR" altLang="en-US" sz="1900" b="1" i="0" u="none" strike="noStrike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내에서 동시에 실행할 수 있는 </a:t>
            </a:r>
            <a:r>
              <a:rPr lang="en-US" altLang="ko-KR" sz="1900" b="1" i="0" u="none" strike="noStrike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thread</a:t>
            </a:r>
            <a:r>
              <a:rPr lang="ko-KR" altLang="en-US" sz="1900" b="1" i="0" u="none" strike="noStrike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수가 줄어들 수 있음</a:t>
            </a:r>
            <a:endParaRPr lang="en-US" altLang="ko-KR" sz="1900" b="1" i="0" u="none" strike="noStrike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따라서</a:t>
            </a:r>
            <a:r>
              <a:rPr lang="en-US" altLang="ko-KR" sz="19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성능 최적화 시</a:t>
            </a:r>
            <a:r>
              <a:rPr lang="en-US" altLang="ko-KR" sz="19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9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thread</a:t>
            </a:r>
            <a:r>
              <a:rPr lang="ko-KR" altLang="en-US" sz="19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</a:t>
            </a:r>
            <a:r>
              <a:rPr lang="en-US" altLang="ko-KR" sz="19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shared memory</a:t>
            </a:r>
            <a:r>
              <a:rPr lang="ko-KR" altLang="en-US" sz="1900" b="1" i="0" u="none" strike="noStrike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용량을 고려</a:t>
            </a:r>
            <a:r>
              <a:rPr lang="ko-KR" altLang="en-US" sz="19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하여 프로그래밍 해야 함</a:t>
            </a:r>
            <a:endParaRPr lang="ko-KR" altLang="en-US" sz="19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컴퓨터가 여러 대여도 성능은 </a:t>
            </a:r>
            <a:r>
              <a:rPr lang="en-US" altLang="ko-KR" sz="20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thread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단위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9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9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대의 </a:t>
            </a:r>
            <a:r>
              <a:rPr lang="en-US" altLang="ko-KR" sz="19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 </a:t>
            </a:r>
            <a:r>
              <a:rPr lang="ko-KR" altLang="en-US" sz="19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컴퓨터에서 가장 효율적으로 구현하면 됨</a:t>
            </a:r>
            <a:r>
              <a:rPr lang="en-US" altLang="ko-KR" sz="16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성능만큼 처리 성능이 영향 받음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(8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))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42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98B87-1D92-2B82-314B-36AE8FA5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GPU 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병렬 처리 최적화 기법</a:t>
            </a:r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F70FD7-DE26-CC7F-AF3D-F4A8A9C9B2C0}"/>
              </a:ext>
            </a:extLst>
          </p:cNvPr>
          <p:cNvGrpSpPr/>
          <p:nvPr/>
        </p:nvGrpSpPr>
        <p:grpSpPr>
          <a:xfrm>
            <a:off x="5175315" y="3883451"/>
            <a:ext cx="6604765" cy="2683511"/>
            <a:chOff x="2349077" y="3660861"/>
            <a:chExt cx="7493846" cy="309511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7C43C79-B69A-707B-FD53-EB6C3E5A47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687"/>
            <a:stretch/>
          </p:blipFill>
          <p:spPr bwMode="auto">
            <a:xfrm>
              <a:off x="2349077" y="3660861"/>
              <a:ext cx="7493845" cy="1303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056292B-9232-AE22-6C71-66500F4634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465"/>
            <a:stretch/>
          </p:blipFill>
          <p:spPr bwMode="auto">
            <a:xfrm>
              <a:off x="2349079" y="4594728"/>
              <a:ext cx="7493844" cy="2161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Investigating the effect of varying block size on power and energy  consumption of GPU kernels | The Journal of Supercomputing">
            <a:extLst>
              <a:ext uri="{FF2B5EF4-FFF2-40B4-BE49-F238E27FC236}">
                <a16:creationId xmlns:a16="http://schemas.microsoft.com/office/drawing/2014/main" id="{F12AF9BC-58BD-7AAD-A8AC-54487F703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167" y="1319862"/>
            <a:ext cx="3805912" cy="195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F53B32-F770-FB59-41AE-58356826E082}"/>
              </a:ext>
            </a:extLst>
          </p:cNvPr>
          <p:cNvSpPr txBox="1"/>
          <p:nvPr/>
        </p:nvSpPr>
        <p:spPr>
          <a:xfrm>
            <a:off x="411162" y="1173346"/>
            <a:ext cx="7370381" cy="201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000" b="1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블록의 크기</a:t>
            </a:r>
            <a:r>
              <a:rPr lang="ko-KR" altLang="en-US" sz="2000" b="1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조절 </a:t>
            </a:r>
            <a:r>
              <a:rPr lang="en-US" altLang="ko-KR" sz="2000" b="1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(Data Block Size)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GPU</a:t>
            </a:r>
            <a:r>
              <a:rPr lang="ko-KR" altLang="en-US" b="0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에서는 처리할 </a:t>
            </a:r>
            <a:r>
              <a:rPr lang="ko-KR" altLang="en-US" b="1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데이터를 블록 단위로 나누어 처리</a:t>
            </a:r>
            <a:r>
              <a:rPr lang="en-US" altLang="ko-KR" b="1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>
                <a:solidFill>
                  <a:srgbClr val="0070C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블록의 크기는 </a:t>
            </a:r>
            <a:r>
              <a:rPr lang="en-US" altLang="ko-KR" b="1" i="0">
                <a:solidFill>
                  <a:srgbClr val="0070C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GPU </a:t>
            </a:r>
            <a:r>
              <a:rPr lang="ko-KR" altLang="en-US" b="1" i="0">
                <a:solidFill>
                  <a:srgbClr val="0070C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커널의 성능에 큰 영향을 미침</a:t>
            </a:r>
            <a:endParaRPr lang="en-US" altLang="ko-KR" b="1">
              <a:solidFill>
                <a:srgbClr val="0070C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</a:t>
            </a:r>
            <a:r>
              <a:rPr lang="en-US" altLang="ko-KR" b="1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uto-tuning</a:t>
            </a:r>
            <a:r>
              <a:rPr lang="en-US" altLang="ko-KR" b="0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GPU </a:t>
            </a:r>
            <a:r>
              <a:rPr lang="ko-KR" altLang="en-US" b="0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커널의 성능을 최적화하기 위해</a:t>
            </a:r>
            <a:r>
              <a:rPr lang="en-US" altLang="ko-KR" b="0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br>
              <a:rPr lang="en-US" altLang="ko-KR" b="0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b="0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블록 크기나 메모리 사용 패턴 등의 매개변수를 자동으로 조정하는 기법</a:t>
            </a:r>
            <a:endParaRPr lang="en-US" altLang="ko-KR" b="0" i="0">
              <a:solidFill>
                <a:srgbClr val="0D0D0D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9676D-74A2-AECA-5F69-8204A7666227}"/>
              </a:ext>
            </a:extLst>
          </p:cNvPr>
          <p:cNvSpPr txBox="1"/>
          <p:nvPr/>
        </p:nvSpPr>
        <p:spPr>
          <a:xfrm>
            <a:off x="411162" y="3800958"/>
            <a:ext cx="9089454" cy="118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CUDA </a:t>
            </a:r>
            <a:r>
              <a:rPr lang="ko-KR" altLang="en-US" sz="2000" b="1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스트림 </a:t>
            </a:r>
            <a:r>
              <a:rPr lang="en-US" altLang="ko-KR" sz="2000" b="1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(CUDA Streams)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GPU</a:t>
            </a:r>
            <a:r>
              <a:rPr lang="ko-KR" altLang="en-US" b="1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비동기적으로 명령을 실행 가능</a:t>
            </a:r>
            <a:r>
              <a:rPr lang="en-US" altLang="ko-KR" b="1" i="0">
                <a:solidFill>
                  <a:srgbClr val="0D0D0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>
                <a:solidFill>
                  <a:srgbClr val="0070C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전송과 커널 실행을 병렬로 처리</a:t>
            </a:r>
            <a:endParaRPr lang="en-US" altLang="ko-KR" b="1">
              <a:solidFill>
                <a:srgbClr val="0070C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891938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2919</TotalTime>
  <Words>2815</Words>
  <Application>Microsoft Office PowerPoint</Application>
  <PresentationFormat>와이드스크린</PresentationFormat>
  <Paragraphs>480</Paragraphs>
  <Slides>38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Apple SD Gothic Neo</vt:lpstr>
      <vt:lpstr>Helvetica Neue</vt:lpstr>
      <vt:lpstr>Pretendard</vt:lpstr>
      <vt:lpstr>TimesNewRomanPSMT</vt:lpstr>
      <vt:lpstr>맑은 고딕</vt:lpstr>
      <vt:lpstr>Arial</vt:lpstr>
      <vt:lpstr>Cambria Math</vt:lpstr>
      <vt:lpstr>제목 테마</vt:lpstr>
      <vt:lpstr>GPU 관련 내용 정리 (암호 연구회)</vt:lpstr>
      <vt:lpstr>인공지능 반도체와 암호구현 시 고려사항</vt:lpstr>
      <vt:lpstr>MD5 암호 논리</vt:lpstr>
      <vt:lpstr>SHA1 암호 논리</vt:lpstr>
      <vt:lpstr>SHA512 암호 논리</vt:lpstr>
      <vt:lpstr>GPU</vt:lpstr>
      <vt:lpstr>GPU 메모리</vt:lpstr>
      <vt:lpstr>GPU 병렬 처리 최적화 시 고려 사항</vt:lpstr>
      <vt:lpstr>GPU 병렬 처리 최적화 기법</vt:lpstr>
      <vt:lpstr>GPU 해시 알고리즘 최적화 기법</vt:lpstr>
      <vt:lpstr>GPU 해시 알고리즘 최적화 기법</vt:lpstr>
      <vt:lpstr>GPU 해시 알고리즘 최적화 연구 사례 - MD5</vt:lpstr>
      <vt:lpstr>GPU 해시 알고리즘 최적화 연구 사례 - MD5</vt:lpstr>
      <vt:lpstr>GPU 해시 알고리즘 최적화 연구 사례 - MD5</vt:lpstr>
      <vt:lpstr>GPU 해시 알고리즘 최적화 연구 사례 - MD5</vt:lpstr>
      <vt:lpstr>GPU 해시 알고리즘 최적화 연구 사례 - SHA1</vt:lpstr>
      <vt:lpstr>GPU 해시 알고리즘 최적화 연구 사례 - SHA512</vt:lpstr>
      <vt:lpstr>NPU 상에서의 해시 연산 가속화를 위한 요구 사항</vt:lpstr>
      <vt:lpstr>각 NPU에서의 암호 알고리즘 가속 가능여부 분석 - ANE</vt:lpstr>
      <vt:lpstr>VecLib</vt:lpstr>
      <vt:lpstr>VecLib: Long vector operation</vt:lpstr>
      <vt:lpstr>VecLib: Long vector operation</vt:lpstr>
      <vt:lpstr>SIMD: Matrix Multiplication</vt:lpstr>
      <vt:lpstr>SIMD: Vector / Matrix MulAdd</vt:lpstr>
      <vt:lpstr>VecLib에서 AMX가 쓰인다는 근거</vt:lpstr>
      <vt:lpstr>PowerPoint 프레젠테이션</vt:lpstr>
      <vt:lpstr>대상 암호 논리 연산</vt:lpstr>
      <vt:lpstr>코드 및 출력</vt:lpstr>
      <vt:lpstr>코드 및 출력</vt:lpstr>
      <vt:lpstr>코드 및 출력</vt:lpstr>
      <vt:lpstr>코드 및 출력</vt:lpstr>
      <vt:lpstr>전체 영상</vt:lpstr>
      <vt:lpstr>각 NPU에서의 암호 알고리즘 가속 가능여부 분석 - ATOM</vt:lpstr>
      <vt:lpstr>각 NPU에서의 암호 알고리즘 가속 가능여부 분석 – WarBoy</vt:lpstr>
      <vt:lpstr>NPU에서의 암호 연산 가속화에 필요한 것은?</vt:lpstr>
      <vt:lpstr>HashCat Benchmarking - MD5, SHA1, SHA-512 </vt:lpstr>
      <vt:lpstr>HashCat Benchmarking - MD5, SHA1, SHA-512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김현지</cp:lastModifiedBy>
  <cp:revision>278</cp:revision>
  <dcterms:created xsi:type="dcterms:W3CDTF">2019-03-05T04:29:07Z</dcterms:created>
  <dcterms:modified xsi:type="dcterms:W3CDTF">2024-03-30T03:07:34Z</dcterms:modified>
</cp:coreProperties>
</file>